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Default Extension="vml" ContentType="application/vnd.openxmlformats-officedocument.vmlDrawing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3" r:id="rId2"/>
    <p:sldId id="288" r:id="rId3"/>
    <p:sldId id="337" r:id="rId4"/>
    <p:sldId id="296" r:id="rId5"/>
    <p:sldId id="281" r:id="rId6"/>
    <p:sldId id="282" r:id="rId7"/>
    <p:sldId id="318" r:id="rId8"/>
    <p:sldId id="335" r:id="rId9"/>
    <p:sldId id="326" r:id="rId10"/>
    <p:sldId id="321" r:id="rId11"/>
    <p:sldId id="320" r:id="rId12"/>
    <p:sldId id="291" r:id="rId13"/>
    <p:sldId id="297" r:id="rId14"/>
    <p:sldId id="336" r:id="rId15"/>
    <p:sldId id="328" r:id="rId16"/>
    <p:sldId id="323" r:id="rId17"/>
    <p:sldId id="333" r:id="rId18"/>
    <p:sldId id="329" r:id="rId19"/>
    <p:sldId id="330" r:id="rId20"/>
    <p:sldId id="327" r:id="rId21"/>
    <p:sldId id="332" r:id="rId22"/>
    <p:sldId id="331" r:id="rId23"/>
    <p:sldId id="334" r:id="rId24"/>
    <p:sldId id="272" r:id="rId25"/>
  </p:sldIdLst>
  <p:sldSz cx="9906000" cy="6858000" type="A4"/>
  <p:notesSz cx="6858000" cy="9144000"/>
  <p:custDataLst>
    <p:tags r:id="rId28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6CA62C"/>
    <a:srgbClr val="7EC23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7" autoAdjust="0"/>
    <p:restoredTop sz="94540" autoAdjust="0"/>
  </p:normalViewPr>
  <p:slideViewPr>
    <p:cSldViewPr>
      <p:cViewPr>
        <p:scale>
          <a:sx n="90" d="100"/>
          <a:sy n="90" d="100"/>
        </p:scale>
        <p:origin x="-594" y="210"/>
      </p:cViewPr>
      <p:guideLst>
        <p:guide orient="horz" pos="709"/>
        <p:guide orient="horz" pos="3929"/>
        <p:guide pos="353"/>
        <p:guide pos="588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7" d="100"/>
          <a:sy n="97" d="100"/>
        </p:scale>
        <p:origin x="-3570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5AC45-49B3-4447-BB9A-35A693EC7287}" type="datetimeFigureOut">
              <a:rPr lang="de-DE" smtClean="0">
                <a:latin typeface="Arial" pitchFamily="34" charset="0"/>
              </a:rPr>
              <a:pPr/>
              <a:t>09.05.2016</a:t>
            </a:fld>
            <a:endParaRPr lang="de-DE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022199-5D63-4E77-AEB4-11F8FF9D8716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90606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C83B1B39-4685-4E85-BB9B-ABDD424FF213}" type="datetimeFigureOut">
              <a:rPr lang="de-CH" smtClean="0"/>
              <a:pPr/>
              <a:t>09.05.2016</a:t>
            </a:fld>
            <a:endParaRPr lang="de-C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C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784E2FCB-225E-4050-A57F-9FE7DE934480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="" xmlns:p14="http://schemas.microsoft.com/office/powerpoint/2010/main" val="2490442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fld id="{8CACF57C-F6F6-4CBC-8404-49CF1CE09A9F}" type="slidenum">
              <a:rPr lang="de-DE"/>
              <a:pPr>
                <a:defRPr/>
              </a:pPr>
              <a:t>9</a:t>
            </a:fld>
            <a:endParaRPr lang="de-DE"/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687388"/>
            <a:ext cx="4954588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041" y="4346358"/>
            <a:ext cx="5027920" cy="4109761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AT" noProof="1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ctrTitle" hasCustomPrompt="1"/>
          </p:nvPr>
        </p:nvSpPr>
        <p:spPr>
          <a:xfrm>
            <a:off x="1423987" y="1916832"/>
            <a:ext cx="7921625" cy="1080120"/>
          </a:xfrm>
        </p:spPr>
        <p:txBody>
          <a:bodyPr bIns="0" anchor="t">
            <a:noAutofit/>
          </a:bodyPr>
          <a:lstStyle>
            <a:lvl1pPr>
              <a:lnSpc>
                <a:spcPct val="100000"/>
              </a:lnSpc>
              <a:defRPr sz="3400" b="1"/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3068960"/>
            <a:ext cx="7921612" cy="64807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</a:p>
          <a:p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sz="quarter" idx="17" hasCustomPrompt="1"/>
          </p:nvPr>
        </p:nvSpPr>
        <p:spPr>
          <a:xfrm>
            <a:off x="1423988" y="3717032"/>
            <a:ext cx="7921625" cy="3600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2pPr>
            <a:lvl3pPr marL="9144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3pPr>
            <a:lvl4pPr marL="13716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4pPr>
            <a:lvl5pPr marL="1828800" indent="0">
              <a:buFontTx/>
              <a:buNone/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Name, Function</a:t>
            </a:r>
            <a:endParaRPr lang="en-US" dirty="0"/>
          </a:p>
        </p:txBody>
      </p:sp>
      <p:sp>
        <p:nvSpPr>
          <p:cNvPr id="7" name="Claim Text"/>
          <p:cNvSpPr txBox="1"/>
          <p:nvPr userDrawn="1">
            <p:custDataLst>
              <p:tags r:id="rId1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Because tomorrow matters</a:t>
            </a:r>
            <a:endParaRPr lang="en-US" sz="1400" b="0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  <p:sp>
        <p:nvSpPr>
          <p:cNvPr id="17" name="Classification"/>
          <p:cNvSpPr txBox="1"/>
          <p:nvPr userDrawn="1">
            <p:custDataLst>
              <p:tags r:id="rId2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36079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560" y="1742339"/>
            <a:ext cx="7920880" cy="226661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87913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5"/>
          <p:cNvSpPr>
            <a:spLocks noChangeShapeType="1"/>
          </p:cNvSpPr>
          <p:nvPr/>
        </p:nvSpPr>
        <p:spPr bwMode="auto">
          <a:xfrm flipH="1">
            <a:off x="1584325" y="6448425"/>
            <a:ext cx="8096250" cy="0"/>
          </a:xfrm>
          <a:prstGeom prst="line">
            <a:avLst/>
          </a:prstGeom>
          <a:noFill/>
          <a:ln w="31750">
            <a:solidFill>
              <a:srgbClr val="9999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288" name="Rectangle 24"/>
          <p:cNvSpPr>
            <a:spLocks noGrp="1" noChangeArrowheads="1"/>
          </p:cNvSpPr>
          <p:nvPr>
            <p:ph type="ctrTitle" sz="quarter"/>
          </p:nvPr>
        </p:nvSpPr>
        <p:spPr>
          <a:xfrm>
            <a:off x="1601788" y="1069975"/>
            <a:ext cx="6965950" cy="530225"/>
          </a:xfrm>
          <a:ln w="50800">
            <a:solidFill>
              <a:srgbClr val="FF0000"/>
            </a:solidFill>
            <a:miter lim="800000"/>
            <a:headEnd/>
            <a:tailEnd/>
          </a:ln>
        </p:spPr>
        <p:txBody>
          <a:bodyPr lIns="46800" tIns="46800" rIns="46800" bIns="46800"/>
          <a:lstStyle>
            <a:lvl1pPr>
              <a:defRPr/>
            </a:lvl1pPr>
          </a:lstStyle>
          <a:p>
            <a:pPr lvl="0"/>
            <a:r>
              <a:rPr lang="de-CH" noProof="0" smtClean="0"/>
              <a:t>Click to edit Master title style</a:t>
            </a:r>
          </a:p>
        </p:txBody>
      </p:sp>
      <p:sp>
        <p:nvSpPr>
          <p:cNvPr id="11326" name="Rectangle 62"/>
          <p:cNvSpPr>
            <a:spLocks noGrp="1" noChangeArrowheads="1"/>
          </p:cNvSpPr>
          <p:nvPr>
            <p:ph type="subTitle" idx="1"/>
          </p:nvPr>
        </p:nvSpPr>
        <p:spPr>
          <a:xfrm>
            <a:off x="1568450" y="2012950"/>
            <a:ext cx="8089900" cy="838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pPr lvl="0"/>
            <a:r>
              <a:rPr lang="de-CH" noProof="0" smtClean="0"/>
              <a:t>Click to edit Master title style</a:t>
            </a:r>
            <a:endParaRPr lang="en-GB" noProof="0" smtClean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4" name="Content Placeholder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0472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with Image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and"/>
          <p:cNvSpPr/>
          <p:nvPr userDrawn="1">
            <p:custDataLst>
              <p:tags r:id="rId1"/>
            </p:custDataLst>
          </p:nvPr>
        </p:nvSpPr>
        <p:spPr>
          <a:xfrm>
            <a:off x="0" y="1713600"/>
            <a:ext cx="9906000" cy="1141200"/>
          </a:xfrm>
          <a:prstGeom prst="rect">
            <a:avLst/>
          </a:prstGeom>
          <a:solidFill>
            <a:srgbClr val="229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"/>
          <p:cNvSpPr>
            <a:spLocks noGrp="1"/>
          </p:cNvSpPr>
          <p:nvPr>
            <p:ph type="ctrTitle"/>
          </p:nvPr>
        </p:nvSpPr>
        <p:spPr>
          <a:xfrm>
            <a:off x="1423988" y="1713600"/>
            <a:ext cx="7921612" cy="635279"/>
          </a:xfrm>
        </p:spPr>
        <p:txBody>
          <a:bodyPr wrap="none" bIns="0" anchor="ctr" anchorCtr="0">
            <a:noAutofit/>
          </a:bodyPr>
          <a:lstStyle>
            <a:lvl1pPr>
              <a:lnSpc>
                <a:spcPct val="100000"/>
              </a:lnSpc>
              <a:defRPr sz="3400" b="1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Subtitle Placeholder"/>
          <p:cNvSpPr>
            <a:spLocks noGrp="1"/>
          </p:cNvSpPr>
          <p:nvPr>
            <p:ph type="subTitle" idx="1"/>
          </p:nvPr>
        </p:nvSpPr>
        <p:spPr>
          <a:xfrm>
            <a:off x="1423988" y="2420888"/>
            <a:ext cx="7921612" cy="36004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l">
              <a:spcBef>
                <a:spcPts val="0"/>
              </a:spcBef>
              <a:buNone/>
              <a:defRPr sz="2000" baseline="0">
                <a:solidFill>
                  <a:srgbClr val="FFFFFF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noProof="0" dirty="0"/>
          </a:p>
        </p:txBody>
      </p:sp>
      <p:sp>
        <p:nvSpPr>
          <p:cNvPr id="9" name="Claim Text"/>
          <p:cNvSpPr txBox="1">
            <a:spLocks/>
          </p:cNvSpPr>
          <p:nvPr userDrawn="1">
            <p:custDataLst>
              <p:tags r:id="rId2"/>
            </p:custDataLst>
          </p:nvPr>
        </p:nvSpPr>
        <p:spPr>
          <a:xfrm>
            <a:off x="3488903" y="1103144"/>
            <a:ext cx="5856710" cy="18466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en-US" sz="1400" b="0" i="1" dirty="0" smtClean="0">
                <a:solidFill>
                  <a:srgbClr val="22934B"/>
                </a:solidFill>
                <a:latin typeface="Arial" pitchFamily="34" charset="0"/>
                <a:cs typeface="Arial" pitchFamily="34" charset="0"/>
              </a:rPr>
              <a:t>For a zero-waste future</a:t>
            </a:r>
            <a:endParaRPr lang="en-US" sz="1400" b="0" i="1" dirty="0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SPREAD 2016, Settat</a:t>
            </a:r>
            <a:endParaRPr lang="en-US" dirty="0"/>
          </a:p>
        </p:txBody>
      </p:sp>
      <p:sp>
        <p:nvSpPr>
          <p:cNvPr id="15" name="Classification"/>
          <p:cNvSpPr txBox="1"/>
          <p:nvPr userDrawn="1">
            <p:custDataLst>
              <p:tags r:id="rId3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00A65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0"/>
          </p:nvPr>
        </p:nvSpPr>
        <p:spPr>
          <a:xfrm>
            <a:off x="0" y="2854800"/>
            <a:ext cx="9906000" cy="4003199"/>
          </a:xfrm>
        </p:spPr>
        <p:txBody>
          <a:bodyPr tIns="2160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9" y="587007"/>
            <a:ext cx="2666706" cy="7678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1557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Hider"/>
          <p:cNvSpPr/>
          <p:nvPr userDrawn="1">
            <p:custDataLst>
              <p:tags r:id="rId1"/>
            </p:custDataLst>
          </p:nvPr>
        </p:nvSpPr>
        <p:spPr bwMode="white">
          <a:xfrm>
            <a:off x="467544" y="904206"/>
            <a:ext cx="8949952" cy="834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6858000"/>
          </a:xfrm>
          <a:prstGeom prst="rect">
            <a:avLst/>
          </a:prstGeom>
        </p:spPr>
        <p:txBody>
          <a:bodyPr tIns="3636000"/>
          <a:lstStyle>
            <a:lvl1pPr marL="0" indent="0" algn="ctr">
              <a:buFontTx/>
              <a:buNone/>
              <a:defRPr sz="1800">
                <a:solidFill>
                  <a:srgbClr val="96969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13" name="Running Title"/>
          <p:cNvSpPr txBox="1"/>
          <p:nvPr userDrawn="1">
            <p:custDataLst>
              <p:tags r:id="rId2"/>
            </p:custDataLst>
          </p:nvPr>
        </p:nvSpPr>
        <p:spPr>
          <a:xfrm>
            <a:off x="560388" y="540000"/>
            <a:ext cx="8785225" cy="7284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200"/>
              </a:lnSpc>
            </a:pPr>
            <a:endParaRPr lang="en-US" sz="2000" b="0" noProof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0388" y="1943998"/>
            <a:ext cx="8785225" cy="1052954"/>
          </a:xfrm>
        </p:spPr>
        <p:txBody>
          <a:bodyPr bIns="0" anchor="t" anchorCtr="0"/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 smtClean="0"/>
              <a:t>Click to add section title</a:t>
            </a:r>
            <a:endParaRPr lang="en-US" dirty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4382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2" name="Content Placeholder B"/>
          <p:cNvSpPr>
            <a:spLocks noGrp="1"/>
          </p:cNvSpPr>
          <p:nvPr>
            <p:ph sz="quarter" idx="15"/>
          </p:nvPr>
        </p:nvSpPr>
        <p:spPr>
          <a:xfrm>
            <a:off x="5097016" y="1124744"/>
            <a:ext cx="4248595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0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51125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3476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Footer Placeholder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5" name="Content Placeholder B"/>
          <p:cNvSpPr>
            <a:spLocks noGrp="1"/>
          </p:cNvSpPr>
          <p:nvPr>
            <p:ph sz="quarter" idx="15"/>
          </p:nvPr>
        </p:nvSpPr>
        <p:spPr>
          <a:xfrm>
            <a:off x="5097612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A"/>
          <p:cNvSpPr>
            <a:spLocks noGrp="1"/>
          </p:cNvSpPr>
          <p:nvPr>
            <p:ph sz="quarter" idx="14"/>
          </p:nvPr>
        </p:nvSpPr>
        <p:spPr>
          <a:xfrm>
            <a:off x="560387" y="1124744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Content Placeholder A"/>
          <p:cNvSpPr>
            <a:spLocks noGrp="1"/>
          </p:cNvSpPr>
          <p:nvPr>
            <p:ph sz="quarter" idx="16"/>
          </p:nvPr>
        </p:nvSpPr>
        <p:spPr>
          <a:xfrm>
            <a:off x="560387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A"/>
          <p:cNvSpPr>
            <a:spLocks noGrp="1"/>
          </p:cNvSpPr>
          <p:nvPr>
            <p:ph sz="quarter" idx="17"/>
          </p:nvPr>
        </p:nvSpPr>
        <p:spPr>
          <a:xfrm>
            <a:off x="5097612" y="3826800"/>
            <a:ext cx="4248000" cy="24120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68845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88412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itleOnly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noProof="0" dirty="0" smtClean="0"/>
              <a:t>Click to add agenda title</a:t>
            </a:r>
            <a:endParaRPr lang="en-US" noProof="0" dirty="0"/>
          </a:p>
        </p:txBody>
      </p:sp>
      <p:sp>
        <p:nvSpPr>
          <p:cNvPr id="5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00957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Hider"/>
          <p:cNvSpPr/>
          <p:nvPr userDrawn="1"/>
        </p:nvSpPr>
        <p:spPr bwMode="white">
          <a:xfrm>
            <a:off x="465501" y="1052736"/>
            <a:ext cx="8895781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16615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560387" y="116632"/>
            <a:ext cx="8773937" cy="792088"/>
          </a:xfrm>
          <a:prstGeom prst="rect">
            <a:avLst/>
          </a:prstGeom>
        </p:spPr>
        <p:txBody>
          <a:bodyPr vert="horz" lIns="0" tIns="0" rIns="0" bIns="7200" rtlCol="0" anchor="b" anchorCtr="0">
            <a:noAutofit/>
          </a:bodyPr>
          <a:lstStyle/>
          <a:p>
            <a:endParaRPr lang="en-US" dirty="0"/>
          </a:p>
        </p:txBody>
      </p:sp>
      <p:sp>
        <p:nvSpPr>
          <p:cNvPr id="5" name="Footer Placeholder"/>
          <p:cNvSpPr>
            <a:spLocks noGrp="1"/>
          </p:cNvSpPr>
          <p:nvPr>
            <p:ph type="ftr" sz="quarter" idx="3"/>
          </p:nvPr>
        </p:nvSpPr>
        <p:spPr>
          <a:xfrm>
            <a:off x="1423988" y="6632325"/>
            <a:ext cx="3529012" cy="123111"/>
          </a:xfrm>
          <a:prstGeom prst="rect">
            <a:avLst/>
          </a:prstGeom>
        </p:spPr>
        <p:txBody>
          <a:bodyPr vert="horz" wrap="none" lIns="0" tIns="0" rIns="0" bIns="0" rtlCol="0" anchor="b" anchorCtr="0">
            <a:noAutofit/>
          </a:bodyPr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SPREAD 2016, Settat</a:t>
            </a:r>
            <a:endParaRPr lang="en-US" dirty="0"/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129464" y="6597352"/>
            <a:ext cx="216024" cy="144016"/>
          </a:xfrm>
          <a:prstGeom prst="rect">
            <a:avLst/>
          </a:prstGeom>
        </p:spPr>
        <p:txBody>
          <a:bodyPr vert="horz" wrap="none" lIns="0" tIns="10800" rIns="0" bIns="0" rtlCol="0" anchor="t" anchorCtr="0">
            <a:noAutofit/>
          </a:bodyPr>
          <a:lstStyle>
            <a:lvl1pPr algn="r">
              <a:defRPr sz="1000" b="1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485B633-6863-4B84-8019-F125347A66E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lassification"/>
          <p:cNvSpPr txBox="1"/>
          <p:nvPr>
            <p:custDataLst>
              <p:tags r:id="rId13"/>
            </p:custDataLst>
          </p:nvPr>
        </p:nvSpPr>
        <p:spPr>
          <a:xfrm>
            <a:off x="4953600" y="6581616"/>
            <a:ext cx="1943616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algn="l"/>
            <a:endParaRPr lang="en-US" sz="1200" b="1" noProof="1">
              <a:solidFill>
                <a:srgbClr val="22934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 Placeholder"/>
          <p:cNvSpPr>
            <a:spLocks noGrp="1"/>
          </p:cNvSpPr>
          <p:nvPr>
            <p:ph type="body" idx="1"/>
          </p:nvPr>
        </p:nvSpPr>
        <p:spPr>
          <a:xfrm>
            <a:off x="560387" y="1124744"/>
            <a:ext cx="8785223" cy="511254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49099" y="939846"/>
            <a:ext cx="878522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tus" hidden="1"/>
          <p:cNvSpPr txBox="1">
            <a:spLocks/>
          </p:cNvSpPr>
          <p:nvPr>
            <p:custDataLst>
              <p:tags r:id="rId14"/>
            </p:custDataLst>
          </p:nvPr>
        </p:nvSpPr>
        <p:spPr>
          <a:xfrm rot="16200000">
            <a:off x="8744361" y="811649"/>
            <a:ext cx="1501030" cy="27728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>
              <a:lnSpc>
                <a:spcPts val="2200"/>
              </a:lnSpc>
            </a:pPr>
            <a:r>
              <a:rPr lang="en-US" sz="2200" b="1" dirty="0" smtClean="0">
                <a:solidFill>
                  <a:srgbClr val="22934B"/>
                </a:solidFill>
                <a:latin typeface="+mj-lt"/>
              </a:rPr>
              <a:t>DRAFT</a:t>
            </a:r>
            <a:endParaRPr lang="en-US" sz="2200" b="1" dirty="0">
              <a:solidFill>
                <a:srgbClr val="22934B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214" y="6521795"/>
            <a:ext cx="860228" cy="2476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54496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52" r:id="rId5"/>
    <p:sldLayoutId id="2147483659" r:id="rId6"/>
    <p:sldLayoutId id="2147483654" r:id="rId7"/>
    <p:sldLayoutId id="2147483658" r:id="rId8"/>
    <p:sldLayoutId id="2147483655" r:id="rId9"/>
    <p:sldLayoutId id="2147483660" r:id="rId10"/>
    <p:sldLayoutId id="214748366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70000" indent="-270000" algn="l" defTabSz="914400" rtl="0" eaLnBrk="1" latinLnBrk="0" hangingPunct="1">
        <a:spcBef>
          <a:spcPts val="576"/>
        </a:spcBef>
        <a:buClr>
          <a:srgbClr val="22934B"/>
        </a:buClr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6400" indent="-266400" algn="l" defTabSz="914400" rtl="0" eaLnBrk="1" latinLnBrk="0" hangingPunct="1">
        <a:spcBef>
          <a:spcPts val="24"/>
        </a:spcBef>
        <a:buClr>
          <a:srgbClr val="22934B"/>
        </a:buClr>
        <a:buSzPct val="60000"/>
        <a:buFont typeface="Wingdings 3" pitchFamily="18" charset="2"/>
        <a:buChar char=""/>
        <a:defRPr sz="2200" b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20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lang="de-CH" sz="2000" kern="1200" dirty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1124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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396800" indent="-284400" algn="l" defTabSz="914400" rtl="0" eaLnBrk="1" latinLnBrk="0" hangingPunct="1">
        <a:spcBef>
          <a:spcPts val="480"/>
        </a:spcBef>
        <a:buClr>
          <a:srgbClr val="22934B"/>
        </a:buClr>
        <a:buSzPct val="60000"/>
        <a:buFont typeface="Symbol" pitchFamily="18" charset="2"/>
        <a:buChar char="-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portxx.ch/images/products/large/4933.018.gif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wmf"/><Relationship Id="rId11" Type="http://schemas.openxmlformats.org/officeDocument/2006/relationships/image" Target="../media/image14.wmf"/><Relationship Id="rId5" Type="http://schemas.openxmlformats.org/officeDocument/2006/relationships/image" Target="../media/image9.wmf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Plant visit – AFR Installations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23988" y="2420888"/>
            <a:ext cx="6913388" cy="360040"/>
          </a:xfrm>
        </p:spPr>
        <p:txBody>
          <a:bodyPr/>
          <a:lstStyle/>
          <a:p>
            <a:r>
              <a:rPr lang="en-US" dirty="0" smtClean="0"/>
              <a:t>SPREAD Course 2016, </a:t>
            </a:r>
            <a:r>
              <a:rPr lang="en-US" dirty="0" err="1" smtClean="0"/>
              <a:t>Settat</a:t>
            </a:r>
            <a:r>
              <a:rPr lang="en-US" dirty="0" smtClean="0"/>
              <a:t>, </a:t>
            </a:r>
            <a:r>
              <a:rPr lang="en-US" dirty="0" err="1" smtClean="0"/>
              <a:t>Sorin</a:t>
            </a:r>
            <a:r>
              <a:rPr lang="en-US" dirty="0" smtClean="0"/>
              <a:t> </a:t>
            </a:r>
            <a:r>
              <a:rPr lang="en-US" dirty="0" err="1" smtClean="0"/>
              <a:t>Petrescu</a:t>
            </a:r>
            <a:r>
              <a:rPr lang="en-US" dirty="0" smtClean="0"/>
              <a:t> - Geocycle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  <p:pic>
        <p:nvPicPr>
          <p:cNvPr id="8" name="Picture 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screen"/>
          <a:srcRect/>
          <a:stretch>
            <a:fillRect/>
          </a:stretch>
        </p:blipFill>
        <p:spPr bwMode="auto"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6362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929116" cy="5112544"/>
          </a:xfrm>
        </p:spPr>
        <p:txBody>
          <a:bodyPr/>
          <a:lstStyle/>
          <a:p>
            <a:r>
              <a:rPr lang="en-US" dirty="0" smtClean="0"/>
              <a:t>Kiln</a:t>
            </a:r>
          </a:p>
          <a:p>
            <a:pPr lvl="1"/>
            <a:r>
              <a:rPr lang="en-US" dirty="0" smtClean="0"/>
              <a:t>BDP, t/d 			4000</a:t>
            </a:r>
          </a:p>
          <a:p>
            <a:pPr lvl="1"/>
            <a:r>
              <a:rPr lang="en-US" dirty="0" smtClean="0"/>
              <a:t>Feed, t/h		</a:t>
            </a:r>
            <a:r>
              <a:rPr lang="en-US" dirty="0"/>
              <a:t>	3946</a:t>
            </a:r>
          </a:p>
          <a:p>
            <a:pPr lvl="1"/>
            <a:r>
              <a:rPr lang="en-US" dirty="0" smtClean="0"/>
              <a:t>PRI, % 			98,7		 		</a:t>
            </a:r>
          </a:p>
          <a:p>
            <a:pPr lvl="1"/>
            <a:r>
              <a:rPr lang="en-US" dirty="0"/>
              <a:t>N</a:t>
            </a:r>
            <a:r>
              <a:rPr lang="en-US" dirty="0" smtClean="0"/>
              <a:t>AI, % 			93,0</a:t>
            </a:r>
          </a:p>
          <a:p>
            <a:pPr lvl="1"/>
            <a:r>
              <a:rPr lang="en-US" dirty="0" smtClean="0"/>
              <a:t>GAI, %                             77,1				</a:t>
            </a:r>
          </a:p>
          <a:p>
            <a:pPr lvl="1"/>
            <a:r>
              <a:rPr lang="en-US" dirty="0" smtClean="0"/>
              <a:t>MTBF, h 			392				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Energy</a:t>
            </a:r>
          </a:p>
          <a:p>
            <a:pPr lvl="1"/>
            <a:r>
              <a:rPr lang="en-US" dirty="0" smtClean="0"/>
              <a:t>STEC, kJ/kg cli 		3390</a:t>
            </a:r>
          </a:p>
          <a:p>
            <a:pPr lvl="1"/>
            <a:r>
              <a:rPr lang="en-US" dirty="0" smtClean="0"/>
              <a:t>SEEC, kWh/t cem	72,1			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Kiln KPIs A2015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6076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560388" y="1124742"/>
            <a:ext cx="8785223" cy="5544617"/>
          </a:xfrm>
        </p:spPr>
        <p:txBody>
          <a:bodyPr/>
          <a:lstStyle/>
          <a:p>
            <a:r>
              <a:rPr lang="en-US" sz="1800" dirty="0" smtClean="0"/>
              <a:t>TSR, % 			13,8		28,62		</a:t>
            </a:r>
          </a:p>
          <a:p>
            <a:r>
              <a:rPr lang="en-US" sz="1800" dirty="0" smtClean="0"/>
              <a:t>TEE, % 			7,10		</a:t>
            </a:r>
          </a:p>
          <a:p>
            <a:r>
              <a:rPr lang="en-US" sz="1800" dirty="0" smtClean="0"/>
              <a:t>AF </a:t>
            </a:r>
            <a:r>
              <a:rPr lang="en-US" sz="1800" dirty="0" smtClean="0"/>
              <a:t>volume, t 			25010		80214</a:t>
            </a:r>
          </a:p>
          <a:p>
            <a:r>
              <a:rPr lang="en-US" sz="1800" dirty="0" smtClean="0"/>
              <a:t>TF cost, MAD/GJ            	34,88 </a:t>
            </a:r>
            <a:r>
              <a:rPr lang="en-US" sz="1800" dirty="0" smtClean="0">
                <a:solidFill>
                  <a:srgbClr val="FF0000"/>
                </a:solidFill>
              </a:rPr>
              <a:t>               	</a:t>
            </a:r>
          </a:p>
          <a:p>
            <a:r>
              <a:rPr lang="en-US" sz="1800" dirty="0" smtClean="0"/>
              <a:t>AF cost, MAD/GJ            	14,64  </a:t>
            </a:r>
            <a:r>
              <a:rPr lang="en-US" sz="1800" dirty="0" smtClean="0">
                <a:solidFill>
                  <a:srgbClr val="FF0000"/>
                </a:solidFill>
              </a:rPr>
              <a:t>            	</a:t>
            </a:r>
          </a:p>
          <a:p>
            <a:r>
              <a:rPr lang="en-US" sz="1800" dirty="0" smtClean="0"/>
              <a:t>AF cost, CHF/GJ		1,46</a:t>
            </a:r>
            <a:r>
              <a:rPr lang="en-US" sz="1800" dirty="0" smtClean="0">
                <a:solidFill>
                  <a:srgbClr val="FF0000"/>
                </a:solidFill>
              </a:rPr>
              <a:t>		</a:t>
            </a:r>
          </a:p>
          <a:p>
            <a:endParaRPr lang="en-US" sz="2000" dirty="0" smtClean="0"/>
          </a:p>
          <a:p>
            <a:r>
              <a:rPr lang="en-US" sz="2000" u="sng" dirty="0" smtClean="0"/>
              <a:t>Fuel mix, %</a:t>
            </a:r>
            <a:r>
              <a:rPr lang="en-US" sz="2000" dirty="0" smtClean="0"/>
              <a:t>		</a:t>
            </a:r>
          </a:p>
          <a:p>
            <a:pPr lvl="1"/>
            <a:r>
              <a:rPr lang="en-US" sz="2000" dirty="0" err="1" smtClean="0"/>
              <a:t>Petcoke</a:t>
            </a:r>
            <a:r>
              <a:rPr lang="en-US" sz="2000" dirty="0" smtClean="0"/>
              <a:t>			86,0,8		 71,22</a:t>
            </a:r>
          </a:p>
          <a:p>
            <a:pPr lvl="1"/>
            <a:r>
              <a:rPr lang="en-US" sz="2000" dirty="0" smtClean="0"/>
              <a:t>Diesel                                   0,12                    0,15</a:t>
            </a:r>
          </a:p>
          <a:p>
            <a:pPr lvl="1"/>
            <a:r>
              <a:rPr lang="en-US" sz="2000" dirty="0" smtClean="0"/>
              <a:t>Shredded tires		9,60		15,46</a:t>
            </a:r>
          </a:p>
          <a:p>
            <a:pPr lvl="1"/>
            <a:r>
              <a:rPr lang="en-US" sz="2000" dirty="0" smtClean="0"/>
              <a:t>SSW (fluff) 		             2,80		10,46</a:t>
            </a:r>
          </a:p>
          <a:p>
            <a:pPr lvl="1"/>
            <a:r>
              <a:rPr lang="en-US" sz="2000" dirty="0" smtClean="0"/>
              <a:t>Olive </a:t>
            </a:r>
            <a:r>
              <a:rPr lang="en-US" sz="2000" dirty="0" err="1" smtClean="0"/>
              <a:t>Pomace</a:t>
            </a:r>
            <a:r>
              <a:rPr lang="en-US" sz="2000" dirty="0" smtClean="0"/>
              <a:t>                      0,80                     2,00</a:t>
            </a:r>
          </a:p>
          <a:p>
            <a:pPr lvl="1"/>
            <a:r>
              <a:rPr lang="en-US" sz="2000" dirty="0" smtClean="0"/>
              <a:t>Used Oil			0,60	       	  0,70</a:t>
            </a:r>
          </a:p>
          <a:p>
            <a:pPr lvl="1"/>
            <a:r>
              <a:rPr lang="en-US" sz="2000" dirty="0" smtClean="0"/>
              <a:t>Waste Water (no CV)	0,00		  0,00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AFR KPIs 			A2015		B2016		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5377543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AFR KPIs – Plant long term strategy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560388" y="1124743"/>
            <a:ext cx="8785223" cy="5112544"/>
          </a:xfrm>
          <a:prstGeom prst="rect">
            <a:avLst/>
          </a:prstGeom>
        </p:spPr>
        <p:txBody>
          <a:bodyPr/>
          <a:lstStyle/>
          <a:p>
            <a:pPr marL="270000" marR="0" lvl="0" indent="-270000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22934B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91" y="2276872"/>
            <a:ext cx="9365015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9999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de-DE" dirty="0" smtClean="0">
                <a:latin typeface="Arial" charset="0"/>
                <a:cs typeface="Arial" charset="0"/>
              </a:rPr>
              <a:t>Pre-processing Platform Information 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21859754"/>
              </p:ext>
            </p:extLst>
          </p:nvPr>
        </p:nvGraphicFramePr>
        <p:xfrm>
          <a:off x="1712641" y="1681818"/>
          <a:ext cx="6408711" cy="3948862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2162332"/>
                <a:gridCol w="1312845"/>
                <a:gridCol w="1544524"/>
                <a:gridCol w="1389010"/>
              </a:tblGrid>
              <a:tr h="6628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700" u="none" strike="noStrike" dirty="0">
                          <a:effectLst/>
                        </a:rPr>
                        <a:t>Waste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 gridSpan="3"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AF quantities delivered to plant </a:t>
                      </a:r>
                      <a:r>
                        <a:rPr lang="en-US" sz="1700" u="none" strike="noStrike" dirty="0" smtClean="0">
                          <a:effectLst/>
                        </a:rPr>
                        <a:t>(</a:t>
                      </a:r>
                      <a:r>
                        <a:rPr lang="en-US" sz="1700" u="none" strike="noStrike" dirty="0" err="1" smtClean="0">
                          <a:effectLst/>
                        </a:rPr>
                        <a:t>kt</a:t>
                      </a:r>
                      <a:r>
                        <a:rPr lang="en-US" sz="1700" u="none" strike="noStrike" dirty="0" smtClean="0">
                          <a:effectLst/>
                        </a:rPr>
                        <a:t>)  </a:t>
                      </a:r>
                      <a:endParaRPr 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539271">
                <a:tc>
                  <a:txBody>
                    <a:bodyPr/>
                    <a:lstStyle/>
                    <a:p>
                      <a:pPr algn="ctr" rtl="0" fontAlgn="t"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dirty="0" smtClean="0">
                          <a:effectLst/>
                        </a:rPr>
                        <a:t>Year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 smtClean="0">
                          <a:effectLst/>
                        </a:rPr>
                        <a:t>     2013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2014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>
                          <a:effectLst/>
                        </a:rPr>
                        <a:t>2015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674267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  <a:tabLst/>
                        <a:defRPr/>
                      </a:pPr>
                      <a:r>
                        <a:rPr lang="en-US" sz="1700" u="none" strike="noStrike" dirty="0" smtClean="0">
                          <a:effectLst/>
                        </a:rPr>
                        <a:t>Shredded</a:t>
                      </a:r>
                      <a:r>
                        <a:rPr lang="en-US" sz="1700" u="none" strike="noStrike" baseline="0" dirty="0" smtClean="0">
                          <a:effectLst/>
                        </a:rPr>
                        <a:t> tires</a:t>
                      </a:r>
                      <a:r>
                        <a:rPr lang="en-US" sz="1700" u="none" strike="noStrike" dirty="0" smtClean="0">
                          <a:effectLst/>
                        </a:rPr>
                        <a:t>  </a:t>
                      </a:r>
                    </a:p>
                    <a:p>
                      <a:pPr algn="ctr" rtl="0" fontAlgn="t">
                        <a:buClr>
                          <a:srgbClr val="FFFFFF"/>
                        </a:buClr>
                        <a:buSzPts val="1700"/>
                        <a:buFont typeface="Arial"/>
                        <a:buChar char="("/>
                      </a:pP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19 465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15 652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>
                          <a:effectLst/>
                        </a:rPr>
                        <a:t>          13 125   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503224"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 smtClean="0"/>
                        <a:t>SSW (fluff) </a:t>
                      </a:r>
                      <a:r>
                        <a:rPr lang="en-US" sz="1600" u="none" strike="noStrike" dirty="0" smtClean="0">
                          <a:effectLst/>
                        </a:rPr>
                        <a:t>   </a:t>
                      </a:r>
                    </a:p>
                    <a:p>
                      <a:pPr algn="ctr" rtl="0" fontAlgn="t"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dirty="0" smtClean="0">
                          <a:effectLst/>
                        </a:rPr>
                        <a:t> </a:t>
                      </a:r>
                      <a:endParaRPr lang="en-US" sz="1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 6 577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  6 211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   8 080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674267">
                <a:tc>
                  <a:txBody>
                    <a:bodyPr/>
                    <a:lstStyle/>
                    <a:p>
                      <a:pPr algn="ctr" rtl="0" fontAlgn="t"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800" dirty="0" smtClean="0"/>
                        <a:t>Olive Pomace </a:t>
                      </a:r>
                      <a:endParaRPr lang="en-US" sz="1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>
                          <a:effectLst/>
                        </a:rPr>
                        <a:t>                -     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         -  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   1 350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533156"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dirty="0" smtClean="0"/>
                        <a:t>Used Oil</a:t>
                      </a:r>
                      <a:endParaRPr lang="en-US" sz="1700" u="none" strike="noStrike" dirty="0" smtClean="0">
                        <a:effectLst/>
                      </a:endParaRPr>
                    </a:p>
                    <a:p>
                      <a:pPr algn="ctr" rtl="0" fontAlgn="t"/>
                      <a:endParaRPr lang="en-US" sz="1700" b="0" i="0" u="none" strike="noStrike" dirty="0">
                        <a:solidFill>
                          <a:srgbClr val="FFFFFF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>
                          <a:effectLst/>
                        </a:rPr>
                        <a:t>          1 215   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>
                          <a:effectLst/>
                        </a:rPr>
                        <a:t>           1 330   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700" u="none" strike="noStrike" dirty="0">
                          <a:effectLst/>
                        </a:rPr>
                        <a:t>               754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  <a:tr h="342848">
                <a:tc>
                  <a:txBody>
                    <a:bodyPr/>
                    <a:lstStyle/>
                    <a:p>
                      <a:pPr algn="ctr" rtl="0" fontAlgn="t">
                        <a:buClr>
                          <a:srgbClr val="FFFFFF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dirty="0" smtClean="0">
                          <a:effectLst/>
                        </a:rPr>
                        <a:t>Waste</a:t>
                      </a:r>
                      <a:r>
                        <a:rPr lang="en-US" sz="1700" u="none" strike="noStrike" baseline="0" dirty="0" smtClean="0">
                          <a:effectLst/>
                        </a:rPr>
                        <a:t> water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u="none" strike="noStrike" dirty="0">
                          <a:effectLst/>
                        </a:rPr>
                        <a:t>             753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u="none" strike="noStrike">
                          <a:effectLst/>
                        </a:rPr>
                        <a:t>           1 681   </a:t>
                      </a:r>
                      <a:endParaRPr lang="en-US" sz="1700" b="0" i="0" u="none" strike="noStrike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700" u="none" strike="noStrike" dirty="0">
                          <a:effectLst/>
                        </a:rPr>
                        <a:t>            1 689   </a:t>
                      </a:r>
                      <a:endParaRPr lang="en-US" sz="1700" b="0" i="0" u="none" strike="noStrike" dirty="0">
                        <a:solidFill>
                          <a:schemeClr val="tx1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8514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14</a:t>
            </a:fld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Plateforme </a:t>
            </a:r>
            <a:r>
              <a:rPr lang="fr-FR" dirty="0" err="1" smtClean="0"/>
              <a:t>Ecoval</a:t>
            </a:r>
            <a:r>
              <a:rPr lang="fr-FR" dirty="0" smtClean="0"/>
              <a:t> (</a:t>
            </a:r>
            <a:r>
              <a:rPr lang="fr-FR" dirty="0" err="1" smtClean="0"/>
              <a:t>Geocycle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6" name="Image 5" descr="C:\Users\Utilisateur\Desktop\photos ecoval 1\20160313_171506.jpg"/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48" y="1052736"/>
            <a:ext cx="2971800" cy="181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C:\Users\Utilisateur\Desktop\photos ecoval 1\20160313_171447.jp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8" y="1070539"/>
            <a:ext cx="3004433" cy="1799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 descr="C:\Users\Utilisateur\Desktop\photos ecoval 1\20160313_171322.jpg"/>
          <p:cNvPicPr/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48" y="2996952"/>
            <a:ext cx="2971800" cy="166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 8" descr="C:\Users\Utilisateur\Desktop\photos ecoval 1\20160313_171257.jpg"/>
          <p:cNvPicPr/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9" y="2996952"/>
            <a:ext cx="3004432" cy="166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 descr="C:\Users\Utilisateur\Desktop\photos ecoval 1\20160313_165521.jpg"/>
          <p:cNvPicPr/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148" y="4797152"/>
            <a:ext cx="2971800" cy="168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 descr="C:\Users\Utilisateur\Desktop\photos ecoval 1\20160313_172100.jpg"/>
          <p:cNvPicPr/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9" y="4797153"/>
            <a:ext cx="2952328" cy="167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 descr="C:\Users\Utilisateur\Desktop\photos ecoval 1\20160313_171729.jpg"/>
          <p:cNvPicPr/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19" y="4797152"/>
            <a:ext cx="3013433" cy="167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C:\Users\Utilisateur\Desktop\photos ecoval 1\20160313_171634.jpg"/>
          <p:cNvPicPr/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9" y="1052736"/>
            <a:ext cx="2931239" cy="181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C:\Users\Utilisateur\Desktop\photos ecoval 1\20160313_171721.jpg"/>
          <p:cNvPicPr/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209" y="2996952"/>
            <a:ext cx="2931239" cy="1662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45827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Systems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704528" y="1628800"/>
            <a:ext cx="8424862" cy="41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Flèche droite 3"/>
          <p:cNvSpPr/>
          <p:nvPr/>
        </p:nvSpPr>
        <p:spPr>
          <a:xfrm rot="936825">
            <a:off x="2349178" y="4672038"/>
            <a:ext cx="503237" cy="10795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ZoneTexte 4"/>
          <p:cNvSpPr txBox="1">
            <a:spLocks noChangeArrowheads="1"/>
          </p:cNvSpPr>
          <p:nvPr/>
        </p:nvSpPr>
        <p:spPr bwMode="auto">
          <a:xfrm>
            <a:off x="1280790" y="4365650"/>
            <a:ext cx="1319213" cy="2762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200" b="1" dirty="0" err="1" smtClean="0"/>
              <a:t>Used</a:t>
            </a:r>
            <a:r>
              <a:rPr lang="fr-FR" sz="1200" b="1" dirty="0" smtClean="0"/>
              <a:t> </a:t>
            </a:r>
            <a:r>
              <a:rPr lang="fr-FR" sz="1200" b="1" dirty="0" err="1" smtClean="0"/>
              <a:t>Oils</a:t>
            </a:r>
            <a:endParaRPr lang="fr-FR" sz="1200" b="1" dirty="0"/>
          </a:p>
        </p:txBody>
      </p:sp>
      <p:sp>
        <p:nvSpPr>
          <p:cNvPr id="10" name="Flèche droite 13"/>
          <p:cNvSpPr/>
          <p:nvPr/>
        </p:nvSpPr>
        <p:spPr>
          <a:xfrm rot="844800">
            <a:off x="6008365" y="4152925"/>
            <a:ext cx="1122363" cy="127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ZoneTexte 16"/>
          <p:cNvSpPr txBox="1"/>
          <p:nvPr/>
        </p:nvSpPr>
        <p:spPr>
          <a:xfrm>
            <a:off x="3944615" y="3538563"/>
            <a:ext cx="2065338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fr-FR" sz="1200" b="1" dirty="0" err="1" smtClean="0">
                <a:latin typeface="Arial" pitchFamily="34" charset="0"/>
                <a:cs typeface="Arial" pitchFamily="34" charset="0"/>
              </a:rPr>
              <a:t>Solid</a:t>
            </a:r>
            <a:r>
              <a:rPr lang="fr-FR" sz="1200" b="1" dirty="0" smtClean="0">
                <a:latin typeface="Arial" pitchFamily="34" charset="0"/>
                <a:cs typeface="Arial" pitchFamily="34" charset="0"/>
              </a:rPr>
              <a:t> AF</a:t>
            </a:r>
            <a:endParaRPr lang="fr-FR" sz="1200" b="1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fr-FR" sz="1200" b="1" dirty="0" err="1" smtClean="0">
                <a:latin typeface="Arial" pitchFamily="34" charset="0"/>
                <a:cs typeface="Arial" pitchFamily="34" charset="0"/>
              </a:rPr>
              <a:t>Shredded</a:t>
            </a:r>
            <a:r>
              <a:rPr lang="fr-FR" sz="12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b="1" dirty="0" err="1" smtClean="0">
                <a:latin typeface="Arial" pitchFamily="34" charset="0"/>
                <a:cs typeface="Arial" pitchFamily="34" charset="0"/>
              </a:rPr>
              <a:t>tyres</a:t>
            </a:r>
            <a:endParaRPr lang="fr-FR" sz="1200" b="1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fr-FR" sz="1200" b="1" dirty="0" err="1" smtClean="0">
                <a:latin typeface="Arial" pitchFamily="34" charset="0"/>
                <a:cs typeface="Arial" pitchFamily="34" charset="0"/>
              </a:rPr>
              <a:t>Shredded</a:t>
            </a:r>
            <a:r>
              <a:rPr lang="fr-FR" sz="1200" b="1" dirty="0" smtClean="0">
                <a:latin typeface="Arial" pitchFamily="34" charset="0"/>
                <a:cs typeface="Arial" pitchFamily="34" charset="0"/>
              </a:rPr>
              <a:t> plastics </a:t>
            </a:r>
            <a:endParaRPr lang="fr-FR" sz="1200" b="1" dirty="0">
              <a:latin typeface="Arial" pitchFamily="34" charset="0"/>
              <a:cs typeface="Arial" pitchFamily="34" charset="0"/>
            </a:endParaRPr>
          </a:p>
          <a:p>
            <a:pPr marL="171450" indent="-171450">
              <a:buFontTx/>
              <a:buChar char="-"/>
              <a:defRPr/>
            </a:pPr>
            <a:r>
              <a:rPr lang="fr-FR" sz="1200" b="1" dirty="0" smtClean="0">
                <a:latin typeface="Arial" pitchFamily="34" charset="0"/>
                <a:cs typeface="Arial" pitchFamily="34" charset="0"/>
              </a:rPr>
              <a:t>SSW </a:t>
            </a:r>
            <a:r>
              <a:rPr lang="fr-FR" sz="1200" b="1" dirty="0" err="1" smtClean="0">
                <a:latin typeface="Arial" pitchFamily="34" charset="0"/>
                <a:cs typeface="Arial" pitchFamily="34" charset="0"/>
              </a:rPr>
              <a:t>Ecoval</a:t>
            </a:r>
            <a:r>
              <a:rPr lang="fr-FR" sz="1200" b="1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lèche droite 19"/>
          <p:cNvSpPr/>
          <p:nvPr/>
        </p:nvSpPr>
        <p:spPr>
          <a:xfrm rot="3276730">
            <a:off x="6016303" y="3641750"/>
            <a:ext cx="1352550" cy="1270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 sz="2000" dirty="0" err="1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ZoneTexte 20"/>
          <p:cNvSpPr txBox="1">
            <a:spLocks noChangeArrowheads="1"/>
          </p:cNvSpPr>
          <p:nvPr/>
        </p:nvSpPr>
        <p:spPr bwMode="auto">
          <a:xfrm>
            <a:off x="5589265" y="2852763"/>
            <a:ext cx="1320800" cy="2769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fr-FR" sz="1200" b="1" dirty="0" err="1" smtClean="0"/>
              <a:t>Waste</a:t>
            </a:r>
            <a:r>
              <a:rPr lang="fr-FR" sz="1200" b="1" dirty="0" smtClean="0"/>
              <a:t> Water</a:t>
            </a:r>
            <a:endParaRPr lang="fr-FR" sz="1200" b="1" dirty="0"/>
          </a:p>
        </p:txBody>
      </p:sp>
    </p:spTree>
    <p:extLst>
      <p:ext uri="{BB962C8B-B14F-4D97-AF65-F5344CB8AC3E}">
        <p14:creationId xmlns="" xmlns:p14="http://schemas.microsoft.com/office/powerpoint/2010/main" val="17201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System – Solid AF</a:t>
            </a:r>
            <a:endParaRPr lang="en-US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312420386"/>
              </p:ext>
            </p:extLst>
          </p:nvPr>
        </p:nvGraphicFramePr>
        <p:xfrm>
          <a:off x="3944888" y="2420888"/>
          <a:ext cx="914400" cy="771525"/>
        </p:xfrm>
        <a:graphic>
          <a:graphicData uri="http://schemas.openxmlformats.org/presentationml/2006/ole">
            <p:oleObj spid="_x0000_s5132" name="Acrobat Document" showAsIcon="1" r:id="rId3" imgW="914400" imgH="771480" progId="AcroExch.Document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201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System – Solid AF</a:t>
            </a:r>
            <a:endParaRPr lang="en-US" dirty="0"/>
          </a:p>
        </p:txBody>
      </p:sp>
      <p:pic>
        <p:nvPicPr>
          <p:cNvPr id="7" name="Picture 6" descr="6e17721a-482e-4a0e-b6d1-700bcb56db96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08584" y="1052736"/>
            <a:ext cx="7560840" cy="56519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01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fr-FR" dirty="0" err="1" smtClean="0">
                <a:latin typeface="Arial" charset="0"/>
                <a:cs typeface="Arial" charset="0"/>
              </a:rPr>
              <a:t>Solid</a:t>
            </a:r>
            <a:r>
              <a:rPr lang="fr-FR" dirty="0" smtClean="0">
                <a:latin typeface="Arial" charset="0"/>
                <a:cs typeface="Arial" charset="0"/>
              </a:rPr>
              <a:t> AFR Installations</a:t>
            </a:r>
          </a:p>
        </p:txBody>
      </p:sp>
      <p:pic>
        <p:nvPicPr>
          <p:cNvPr id="9219" name="Picture 8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944563" y="1593850"/>
            <a:ext cx="3455987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9" descr="C:\Users\ahamdani\Desktop\foto\3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939800" y="4005263"/>
            <a:ext cx="343693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ZoneTexte 1"/>
          <p:cNvSpPr txBox="1">
            <a:spLocks noChangeArrowheads="1"/>
          </p:cNvSpPr>
          <p:nvPr/>
        </p:nvSpPr>
        <p:spPr bwMode="auto">
          <a:xfrm>
            <a:off x="860425" y="3173413"/>
            <a:ext cx="3671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200" dirty="0" smtClean="0"/>
              <a:t>Tires </a:t>
            </a:r>
            <a:r>
              <a:rPr lang="fr-FR" sz="1200" dirty="0" err="1" smtClean="0"/>
              <a:t>shredder</a:t>
            </a:r>
            <a:r>
              <a:rPr lang="fr-FR" sz="1200" dirty="0" smtClean="0"/>
              <a:t> </a:t>
            </a:r>
            <a:endParaRPr lang="fr-FR" sz="1200" dirty="0"/>
          </a:p>
          <a:p>
            <a:pPr eaLnBrk="0" hangingPunct="0"/>
            <a:r>
              <a:rPr lang="fr-FR" sz="1200" dirty="0" err="1" smtClean="0"/>
              <a:t>Capacity</a:t>
            </a:r>
            <a:r>
              <a:rPr lang="fr-FR" sz="1200" dirty="0" smtClean="0"/>
              <a:t> </a:t>
            </a:r>
            <a:r>
              <a:rPr lang="fr-FR" sz="1200" dirty="0"/>
              <a:t>: 5 </a:t>
            </a:r>
            <a:r>
              <a:rPr lang="fr-FR" sz="1200" dirty="0" err="1" smtClean="0"/>
              <a:t>tph</a:t>
            </a:r>
            <a:r>
              <a:rPr lang="fr-FR" sz="1200" dirty="0" smtClean="0"/>
              <a:t> tires PL</a:t>
            </a:r>
            <a:r>
              <a:rPr lang="fr-FR" sz="1200" dirty="0"/>
              <a:t>, 7 </a:t>
            </a:r>
            <a:r>
              <a:rPr lang="fr-FR" sz="1200" dirty="0" err="1" smtClean="0"/>
              <a:t>tph</a:t>
            </a:r>
            <a:r>
              <a:rPr lang="fr-FR" sz="1200" dirty="0" smtClean="0"/>
              <a:t> tires </a:t>
            </a:r>
            <a:r>
              <a:rPr lang="fr-FR" sz="1200" dirty="0"/>
              <a:t>VL ,</a:t>
            </a:r>
          </a:p>
          <a:p>
            <a:pPr eaLnBrk="0" hangingPunct="0"/>
            <a:r>
              <a:rPr lang="fr-FR" sz="1200" dirty="0"/>
              <a:t>10 </a:t>
            </a:r>
            <a:r>
              <a:rPr lang="fr-FR" sz="1200" dirty="0" err="1" smtClean="0"/>
              <a:t>tph</a:t>
            </a:r>
            <a:r>
              <a:rPr lang="fr-FR" sz="1200" dirty="0" smtClean="0"/>
              <a:t> </a:t>
            </a:r>
            <a:r>
              <a:rPr lang="fr-FR" sz="1200" dirty="0" err="1" smtClean="0"/>
              <a:t>pre</a:t>
            </a:r>
            <a:r>
              <a:rPr lang="fr-FR" sz="1200" dirty="0" smtClean="0"/>
              <a:t>-</a:t>
            </a:r>
            <a:r>
              <a:rPr lang="fr-FR" sz="1200" dirty="0" err="1" smtClean="0"/>
              <a:t>shredded</a:t>
            </a:r>
            <a:r>
              <a:rPr lang="fr-FR" sz="1200" dirty="0" smtClean="0"/>
              <a:t> tires</a:t>
            </a:r>
            <a:endParaRPr lang="fr-FR" sz="1200" dirty="0"/>
          </a:p>
        </p:txBody>
      </p:sp>
      <p:sp>
        <p:nvSpPr>
          <p:cNvPr id="9222" name="ZoneTexte 11"/>
          <p:cNvSpPr txBox="1">
            <a:spLocks noChangeArrowheads="1"/>
          </p:cNvSpPr>
          <p:nvPr/>
        </p:nvSpPr>
        <p:spPr bwMode="auto">
          <a:xfrm>
            <a:off x="958850" y="5821363"/>
            <a:ext cx="36718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err="1" smtClean="0"/>
              <a:t>Docking</a:t>
            </a:r>
            <a:r>
              <a:rPr lang="fr-FR" sz="1400" dirty="0" smtClean="0"/>
              <a:t> station </a:t>
            </a:r>
            <a:r>
              <a:rPr lang="fr-FR" sz="1400" dirty="0" err="1" smtClean="0"/>
              <a:t>solid</a:t>
            </a:r>
            <a:r>
              <a:rPr lang="fr-FR" sz="1400" dirty="0" smtClean="0"/>
              <a:t> AF (</a:t>
            </a:r>
            <a:r>
              <a:rPr lang="fr-FR" sz="1400" dirty="0" err="1" smtClean="0"/>
              <a:t>Ecoval</a:t>
            </a:r>
            <a:r>
              <a:rPr lang="fr-FR" sz="1400" dirty="0" smtClean="0"/>
              <a:t>)</a:t>
            </a:r>
            <a:endParaRPr lang="fr-FR" sz="1400" dirty="0"/>
          </a:p>
          <a:p>
            <a:r>
              <a:rPr lang="fr-FR" sz="1400" dirty="0" err="1" smtClean="0"/>
              <a:t>Capacity</a:t>
            </a:r>
            <a:r>
              <a:rPr lang="fr-FR" sz="1400" dirty="0" smtClean="0"/>
              <a:t> </a:t>
            </a:r>
            <a:r>
              <a:rPr lang="fr-FR" sz="1400" dirty="0"/>
              <a:t>: </a:t>
            </a:r>
            <a:r>
              <a:rPr lang="fr-FR" sz="1400" dirty="0" smtClean="0"/>
              <a:t>15 </a:t>
            </a:r>
            <a:r>
              <a:rPr lang="fr-FR" sz="1400" dirty="0" err="1" smtClean="0"/>
              <a:t>tph</a:t>
            </a:r>
            <a:endParaRPr lang="fr-FR" sz="1400" dirty="0"/>
          </a:p>
        </p:txBody>
      </p:sp>
      <p:pic>
        <p:nvPicPr>
          <p:cNvPr id="9223" name="Picture 11" descr="C:\Users\ahamdani\Desktop\foto\IMG_0242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260975" y="1593850"/>
            <a:ext cx="3389313" cy="154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4" name="ZoneTexte 14"/>
          <p:cNvSpPr txBox="1">
            <a:spLocks noChangeArrowheads="1"/>
          </p:cNvSpPr>
          <p:nvPr/>
        </p:nvSpPr>
        <p:spPr bwMode="auto">
          <a:xfrm>
            <a:off x="5240338" y="3205163"/>
            <a:ext cx="36734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smtClean="0"/>
              <a:t>Dosage of </a:t>
            </a:r>
            <a:r>
              <a:rPr lang="fr-FR" sz="1400" dirty="0" err="1" smtClean="0"/>
              <a:t>shredded</a:t>
            </a:r>
            <a:r>
              <a:rPr lang="fr-FR" sz="1400" dirty="0" smtClean="0"/>
              <a:t> </a:t>
            </a:r>
            <a:r>
              <a:rPr lang="fr-FR" sz="1400" dirty="0" err="1" smtClean="0"/>
              <a:t>tiress</a:t>
            </a:r>
            <a:endParaRPr lang="fr-FR" sz="1400" dirty="0"/>
          </a:p>
          <a:p>
            <a:r>
              <a:rPr lang="fr-FR" sz="1400" dirty="0" err="1" smtClean="0"/>
              <a:t>Capacity</a:t>
            </a:r>
            <a:r>
              <a:rPr lang="fr-FR" sz="1400" dirty="0" smtClean="0"/>
              <a:t> </a:t>
            </a:r>
            <a:r>
              <a:rPr lang="fr-FR" sz="1400" dirty="0"/>
              <a:t>:  </a:t>
            </a:r>
            <a:r>
              <a:rPr lang="fr-FR" sz="1400" dirty="0" smtClean="0"/>
              <a:t>10 </a:t>
            </a:r>
            <a:r>
              <a:rPr lang="fr-FR" sz="1400" dirty="0" err="1" smtClean="0"/>
              <a:t>tph</a:t>
            </a:r>
            <a:endParaRPr lang="fr-FR" sz="1400" dirty="0"/>
          </a:p>
        </p:txBody>
      </p:sp>
      <p:pic>
        <p:nvPicPr>
          <p:cNvPr id="9225" name="Picture 12" descr="C:\Users\ahamdani\Desktop\foto\IMG_0241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240338" y="4005263"/>
            <a:ext cx="3389312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6" name="ZoneTexte 15"/>
          <p:cNvSpPr txBox="1">
            <a:spLocks noChangeArrowheads="1"/>
          </p:cNvSpPr>
          <p:nvPr/>
        </p:nvSpPr>
        <p:spPr bwMode="auto">
          <a:xfrm>
            <a:off x="5169024" y="5949280"/>
            <a:ext cx="36718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err="1" smtClean="0"/>
              <a:t>Solid</a:t>
            </a:r>
            <a:r>
              <a:rPr lang="fr-FR" sz="1400" dirty="0" smtClean="0"/>
              <a:t> AF dosage </a:t>
            </a:r>
            <a:r>
              <a:rPr lang="fr-FR" sz="1400" dirty="0"/>
              <a:t>(SAMSON)</a:t>
            </a:r>
          </a:p>
        </p:txBody>
      </p:sp>
      <p:sp>
        <p:nvSpPr>
          <p:cNvPr id="9227" name="ZoneTexte 2"/>
          <p:cNvSpPr txBox="1">
            <a:spLocks noChangeArrowheads="1"/>
          </p:cNvSpPr>
          <p:nvPr/>
        </p:nvSpPr>
        <p:spPr bwMode="auto">
          <a:xfrm>
            <a:off x="631825" y="1125538"/>
            <a:ext cx="3313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2000" u="sng" dirty="0" err="1" smtClean="0"/>
              <a:t>Solid</a:t>
            </a:r>
            <a:r>
              <a:rPr lang="fr-FR" sz="2000" u="sng" dirty="0" smtClean="0"/>
              <a:t> AF</a:t>
            </a:r>
            <a:endParaRPr lang="fr-FR" sz="2000" u="sng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charset="0"/>
                <a:cs typeface="Arial" charset="0"/>
              </a:rPr>
              <a:t>Solid</a:t>
            </a:r>
            <a:r>
              <a:rPr lang="fr-FR" dirty="0" smtClean="0">
                <a:latin typeface="Arial" charset="0"/>
                <a:cs typeface="Arial" charset="0"/>
              </a:rPr>
              <a:t> AFR Installations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889625" y="1341438"/>
            <a:ext cx="3684588" cy="446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4" name="Rectangle 7"/>
          <p:cNvSpPr>
            <a:spLocks noChangeArrowheads="1"/>
          </p:cNvSpPr>
          <p:nvPr/>
        </p:nvSpPr>
        <p:spPr bwMode="auto">
          <a:xfrm>
            <a:off x="416496" y="1628800"/>
            <a:ext cx="4993675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u="sng" dirty="0" smtClean="0"/>
              <a:t>Storage of </a:t>
            </a:r>
            <a:r>
              <a:rPr lang="fr-FR" u="sng" dirty="0" err="1" smtClean="0"/>
              <a:t>solid</a:t>
            </a:r>
            <a:r>
              <a:rPr lang="fr-FR" u="sng" dirty="0" smtClean="0"/>
              <a:t> AF</a:t>
            </a:r>
            <a:endParaRPr lang="fr-FR" u="sng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smtClean="0"/>
              <a:t>3 </a:t>
            </a:r>
            <a:r>
              <a:rPr lang="fr-FR" dirty="0" err="1" smtClean="0"/>
              <a:t>storage</a:t>
            </a:r>
            <a:r>
              <a:rPr lang="fr-FR" dirty="0" smtClean="0"/>
              <a:t> areas for </a:t>
            </a:r>
            <a:r>
              <a:rPr lang="fr-FR" dirty="0" err="1" smtClean="0"/>
              <a:t>shredded</a:t>
            </a:r>
            <a:r>
              <a:rPr lang="fr-FR" dirty="0" smtClean="0"/>
              <a:t> tires and plastics </a:t>
            </a:r>
            <a:endParaRPr lang="fr-FR" dirty="0"/>
          </a:p>
          <a:p>
            <a:r>
              <a:rPr lang="fr-FR" dirty="0" smtClean="0"/>
              <a:t>(</a:t>
            </a:r>
            <a:r>
              <a:rPr lang="fr-FR" dirty="0" err="1" smtClean="0"/>
              <a:t>approx</a:t>
            </a:r>
            <a:r>
              <a:rPr lang="fr-FR" dirty="0" smtClean="0"/>
              <a:t> 3000m2</a:t>
            </a:r>
            <a:r>
              <a:rPr lang="fr-FR" dirty="0"/>
              <a:t>, </a:t>
            </a:r>
            <a:r>
              <a:rPr lang="fr-FR" dirty="0" smtClean="0"/>
              <a:t>3500 t)</a:t>
            </a:r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 smtClean="0"/>
              <a:t>storage</a:t>
            </a:r>
            <a:r>
              <a:rPr lang="fr-FR" dirty="0" smtClean="0"/>
              <a:t> area for </a:t>
            </a:r>
            <a:r>
              <a:rPr lang="fr-FR" dirty="0" err="1" smtClean="0"/>
              <a:t>whole</a:t>
            </a:r>
            <a:r>
              <a:rPr lang="fr-FR" dirty="0" smtClean="0"/>
              <a:t> tires and </a:t>
            </a:r>
            <a:r>
              <a:rPr lang="fr-FR" dirty="0" err="1" smtClean="0"/>
              <a:t>rubber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</a:p>
          <a:p>
            <a:r>
              <a:rPr lang="fr-FR" dirty="0" err="1" smtClean="0"/>
              <a:t>Shredded</a:t>
            </a:r>
            <a:r>
              <a:rPr lang="fr-FR" dirty="0" smtClean="0"/>
              <a:t> (</a:t>
            </a:r>
            <a:r>
              <a:rPr lang="fr-FR" dirty="0" err="1" smtClean="0"/>
              <a:t>approx</a:t>
            </a:r>
            <a:r>
              <a:rPr lang="fr-FR" dirty="0" smtClean="0"/>
              <a:t> </a:t>
            </a:r>
            <a:r>
              <a:rPr lang="fr-FR" dirty="0"/>
              <a:t>1000m2, </a:t>
            </a:r>
            <a:r>
              <a:rPr lang="fr-FR" dirty="0" smtClean="0"/>
              <a:t>500 t)</a:t>
            </a:r>
            <a:endParaRPr lang="fr-FR" dirty="0"/>
          </a:p>
          <a:p>
            <a:endParaRPr lang="fr-FR" dirty="0"/>
          </a:p>
          <a:p>
            <a:r>
              <a:rPr lang="fr-FR" dirty="0"/>
              <a:t>1 </a:t>
            </a:r>
            <a:r>
              <a:rPr lang="fr-FR" dirty="0" err="1" smtClean="0"/>
              <a:t>covered</a:t>
            </a:r>
            <a:r>
              <a:rPr lang="fr-FR" dirty="0" smtClean="0"/>
              <a:t> hall for </a:t>
            </a:r>
            <a:r>
              <a:rPr lang="fr-FR" dirty="0" err="1" smtClean="0"/>
              <a:t>solid</a:t>
            </a:r>
            <a:r>
              <a:rPr lang="fr-FR" dirty="0" smtClean="0"/>
              <a:t> AF (SSW) – 200 t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200472" y="1124743"/>
            <a:ext cx="9505056" cy="5328593"/>
          </a:xfrm>
        </p:spPr>
        <p:txBody>
          <a:bodyPr/>
          <a:lstStyle/>
          <a:p>
            <a:r>
              <a:rPr lang="en-US" sz="2000" dirty="0" smtClean="0"/>
              <a:t>23.05.2016 / 15:30 – 17:30 </a:t>
            </a:r>
            <a:br>
              <a:rPr lang="en-US" sz="2000" dirty="0" smtClean="0"/>
            </a:br>
            <a:r>
              <a:rPr lang="en-US" sz="2000" dirty="0" smtClean="0"/>
              <a:t>Change of Post every 40 min</a:t>
            </a:r>
            <a:r>
              <a:rPr lang="en-US" sz="2000" dirty="0"/>
              <a:t>.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solidFill>
                  <a:srgbClr val="0070C0"/>
                </a:solidFill>
              </a:rPr>
              <a:t>Post 1 (</a:t>
            </a:r>
            <a:r>
              <a:rPr lang="en-US" sz="2000" dirty="0" err="1" smtClean="0">
                <a:solidFill>
                  <a:srgbClr val="0070C0"/>
                </a:solidFill>
              </a:rPr>
              <a:t>R.El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Hamraoui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dirty="0" smtClean="0"/>
              <a:t>- Liquid AF (waste water, used oils) + Solid AF feed points in </a:t>
            </a:r>
            <a:r>
              <a:rPr lang="en-US" sz="2000" dirty="0" err="1" smtClean="0"/>
              <a:t>preheater</a:t>
            </a:r>
            <a:r>
              <a:rPr lang="en-US" sz="2000" dirty="0" smtClean="0"/>
              <a:t> (</a:t>
            </a:r>
            <a:r>
              <a:rPr lang="en-US" sz="2000" dirty="0" err="1" smtClean="0"/>
              <a:t>calciner</a:t>
            </a:r>
            <a:r>
              <a:rPr lang="en-US" sz="2000" dirty="0" smtClean="0"/>
              <a:t>)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Post 2 (</a:t>
            </a:r>
            <a:r>
              <a:rPr lang="en-US" sz="2000" dirty="0" err="1" smtClean="0">
                <a:solidFill>
                  <a:srgbClr val="00B050"/>
                </a:solidFill>
              </a:rPr>
              <a:t>A.Hamdani</a:t>
            </a:r>
            <a:r>
              <a:rPr lang="en-US" sz="2000" dirty="0" smtClean="0">
                <a:solidFill>
                  <a:srgbClr val="00B050"/>
                </a:solidFill>
              </a:rPr>
              <a:t>) </a:t>
            </a:r>
            <a:r>
              <a:rPr lang="en-US" sz="2000" dirty="0" smtClean="0"/>
              <a:t>- Solid AF (shredded tires, fluff) - all activities from ground floor</a:t>
            </a:r>
          </a:p>
          <a:p>
            <a:r>
              <a:rPr lang="en-US" sz="2000" dirty="0" smtClean="0">
                <a:solidFill>
                  <a:schemeClr val="accent6"/>
                </a:solidFill>
              </a:rPr>
              <a:t>Post 3 (</a:t>
            </a:r>
            <a:r>
              <a:rPr lang="en-US" sz="2000" dirty="0" err="1" smtClean="0">
                <a:solidFill>
                  <a:schemeClr val="accent6"/>
                </a:solidFill>
              </a:rPr>
              <a:t>M.Motich</a:t>
            </a:r>
            <a:r>
              <a:rPr lang="en-US" sz="2000" dirty="0" smtClean="0">
                <a:solidFill>
                  <a:schemeClr val="accent6"/>
                </a:solidFill>
              </a:rPr>
              <a:t>) </a:t>
            </a:r>
            <a:r>
              <a:rPr lang="en-US" sz="2000" dirty="0" smtClean="0"/>
              <a:t>- Central Control Room and Lab</a:t>
            </a:r>
          </a:p>
          <a:p>
            <a:endParaRPr lang="en-US" sz="2000" dirty="0"/>
          </a:p>
          <a:p>
            <a:r>
              <a:rPr lang="en-US" sz="2000" dirty="0" smtClean="0"/>
              <a:t>Group 1		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P1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P2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P3</a:t>
            </a:r>
            <a:r>
              <a:rPr lang="en-US" sz="2000" dirty="0" smtClean="0">
                <a:sym typeface="Wingdings" panose="05000000000000000000" pitchFamily="2" charset="2"/>
              </a:rPr>
              <a:t>		 15:3016:1016:50</a:t>
            </a:r>
            <a:endParaRPr lang="en-US" sz="2000" dirty="0" smtClean="0"/>
          </a:p>
          <a:p>
            <a:r>
              <a:rPr lang="en-US" sz="2000" dirty="0" smtClean="0"/>
              <a:t>Group 2		</a:t>
            </a:r>
            <a:r>
              <a:rPr lang="en-US" sz="2000" dirty="0" smtClean="0">
                <a:solidFill>
                  <a:srgbClr val="00B050"/>
                </a:solidFill>
              </a:rPr>
              <a:t>P2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P3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P1		</a:t>
            </a:r>
            <a:r>
              <a:rPr lang="en-US" sz="2000" dirty="0" smtClean="0">
                <a:sym typeface="Wingdings" panose="05000000000000000000" pitchFamily="2" charset="2"/>
              </a:rPr>
              <a:t> 15:3016:1016:50</a:t>
            </a:r>
            <a:endParaRPr lang="en-US" sz="2000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sz="2000" dirty="0" smtClean="0"/>
              <a:t>Group 3	</a:t>
            </a:r>
            <a:r>
              <a:rPr lang="en-US" sz="2000" dirty="0"/>
              <a:t>	</a:t>
            </a:r>
            <a:r>
              <a:rPr lang="en-US" sz="2000" dirty="0" smtClean="0">
                <a:solidFill>
                  <a:schemeClr val="accent6"/>
                </a:solidFill>
              </a:rPr>
              <a:t>P3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P1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>
                <a:solidFill>
                  <a:srgbClr val="00B050"/>
                </a:solidFill>
                <a:sym typeface="Wingdings" panose="05000000000000000000" pitchFamily="2" charset="2"/>
              </a:rPr>
              <a:t>P2		</a:t>
            </a:r>
            <a:r>
              <a:rPr lang="en-US" sz="2000" dirty="0" smtClean="0">
                <a:sym typeface="Wingdings" panose="05000000000000000000" pitchFamily="2" charset="2"/>
              </a:rPr>
              <a:t> 15:3016:1016:50</a:t>
            </a:r>
            <a:endParaRPr lang="en-US" sz="2000" dirty="0" smtClean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 / Organization 1/2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8987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System – Liquids</a:t>
            </a:r>
            <a:endParaRPr lang="en-US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28341785"/>
              </p:ext>
            </p:extLst>
          </p:nvPr>
        </p:nvGraphicFramePr>
        <p:xfrm>
          <a:off x="2432050" y="2492375"/>
          <a:ext cx="914400" cy="771525"/>
        </p:xfrm>
        <a:graphic>
          <a:graphicData uri="http://schemas.openxmlformats.org/presentationml/2006/ole">
            <p:oleObj spid="_x0000_s6156" name="Acrobat Document" showAsIcon="1" r:id="rId3" imgW="914400" imgH="771480" progId="AcroExch.Document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17201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System – Liquids</a:t>
            </a:r>
            <a:endParaRPr lang="en-US" dirty="0"/>
          </a:p>
        </p:txBody>
      </p:sp>
      <p:sp>
        <p:nvSpPr>
          <p:cNvPr id="2050" name="AutoShape 2" descr="Images intégrées 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052" name="AutoShape 4" descr="Images intégrées 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 descr="8c01556b-9396-4d2c-9396-3b91931480ab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1280592" y="1124744"/>
            <a:ext cx="7321058" cy="53087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201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charset="0"/>
                <a:cs typeface="Arial" charset="0"/>
              </a:rPr>
              <a:t>Liquid</a:t>
            </a:r>
            <a:r>
              <a:rPr lang="fr-FR" dirty="0" smtClean="0">
                <a:latin typeface="Arial" charset="0"/>
                <a:cs typeface="Arial" charset="0"/>
              </a:rPr>
              <a:t> AFR Installations</a:t>
            </a:r>
          </a:p>
        </p:txBody>
      </p:sp>
      <p:pic>
        <p:nvPicPr>
          <p:cNvPr id="11267" name="Picture 3" descr="C:\Users\ahamdani\Desktop\20131125_091106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49313" y="1536700"/>
            <a:ext cx="3599631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3" descr="C:\Users\ahamdani\Desktop\foto\IMG_0245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808538" y="1536700"/>
            <a:ext cx="4176712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9" name="ZoneTexte 14"/>
          <p:cNvSpPr txBox="1">
            <a:spLocks noChangeArrowheads="1"/>
          </p:cNvSpPr>
          <p:nvPr/>
        </p:nvSpPr>
        <p:spPr bwMode="auto">
          <a:xfrm>
            <a:off x="5154613" y="3768725"/>
            <a:ext cx="38163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smtClean="0"/>
              <a:t>Storage of </a:t>
            </a:r>
            <a:r>
              <a:rPr lang="fr-FR" sz="1400" dirty="0" err="1" smtClean="0"/>
              <a:t>used</a:t>
            </a:r>
            <a:r>
              <a:rPr lang="fr-FR" sz="1400" dirty="0" smtClean="0"/>
              <a:t> </a:t>
            </a:r>
            <a:r>
              <a:rPr lang="fr-FR" sz="1400" dirty="0" err="1" smtClean="0"/>
              <a:t>oils</a:t>
            </a:r>
            <a:r>
              <a:rPr lang="fr-FR" sz="1400" dirty="0" smtClean="0"/>
              <a:t> (60m3)</a:t>
            </a:r>
          </a:p>
        </p:txBody>
      </p:sp>
      <p:sp>
        <p:nvSpPr>
          <p:cNvPr id="11270" name="ZoneTexte 15"/>
          <p:cNvSpPr txBox="1">
            <a:spLocks noChangeArrowheads="1"/>
          </p:cNvSpPr>
          <p:nvPr/>
        </p:nvSpPr>
        <p:spPr bwMode="auto">
          <a:xfrm>
            <a:off x="830263" y="3768725"/>
            <a:ext cx="345598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r-FR" sz="1400" dirty="0" smtClean="0"/>
              <a:t>Storage of </a:t>
            </a:r>
            <a:r>
              <a:rPr lang="fr-FR" sz="1400" dirty="0" err="1" smtClean="0"/>
              <a:t>waste</a:t>
            </a:r>
            <a:r>
              <a:rPr lang="fr-FR" sz="1400" dirty="0" smtClean="0"/>
              <a:t>/</a:t>
            </a:r>
            <a:r>
              <a:rPr lang="fr-FR" sz="1400" dirty="0" err="1" smtClean="0"/>
              <a:t>polluted</a:t>
            </a:r>
            <a:r>
              <a:rPr lang="fr-FR" sz="1400" dirty="0" smtClean="0"/>
              <a:t> water (30m3)</a:t>
            </a:r>
            <a:endParaRPr lang="fr-FR" sz="1400" dirty="0"/>
          </a:p>
        </p:txBody>
      </p:sp>
      <p:pic>
        <p:nvPicPr>
          <p:cNvPr id="11271" name="Picture 4" descr="C:\Users\ahamdani\Desktop\foto\IMG_0243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649538" y="4365625"/>
            <a:ext cx="410368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ZoneTexte 17"/>
          <p:cNvSpPr txBox="1">
            <a:spLocks noChangeArrowheads="1"/>
          </p:cNvSpPr>
          <p:nvPr/>
        </p:nvSpPr>
        <p:spPr bwMode="auto">
          <a:xfrm>
            <a:off x="2576737" y="6073775"/>
            <a:ext cx="4464496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fr-FR" sz="1400" dirty="0" err="1" smtClean="0"/>
              <a:t>Unloading</a:t>
            </a:r>
            <a:r>
              <a:rPr lang="fr-FR" sz="1400" dirty="0" smtClean="0"/>
              <a:t> station for </a:t>
            </a:r>
            <a:r>
              <a:rPr lang="fr-FR" sz="1400" dirty="0" err="1" smtClean="0"/>
              <a:t>liquid</a:t>
            </a:r>
            <a:r>
              <a:rPr lang="fr-FR" sz="1400" dirty="0" smtClean="0"/>
              <a:t> AF (2 </a:t>
            </a:r>
            <a:r>
              <a:rPr lang="fr-FR" sz="1400" dirty="0" err="1" smtClean="0"/>
              <a:t>tph</a:t>
            </a:r>
            <a:r>
              <a:rPr lang="fr-FR" sz="1400" dirty="0" smtClean="0"/>
              <a:t> </a:t>
            </a:r>
            <a:r>
              <a:rPr lang="fr-FR" sz="1400" dirty="0" err="1" smtClean="0"/>
              <a:t>used</a:t>
            </a:r>
            <a:r>
              <a:rPr lang="fr-FR" sz="1400" dirty="0" smtClean="0"/>
              <a:t> </a:t>
            </a:r>
            <a:r>
              <a:rPr lang="fr-FR" sz="1400" dirty="0" err="1" smtClean="0"/>
              <a:t>oils</a:t>
            </a:r>
            <a:r>
              <a:rPr lang="fr-FR" sz="1400" dirty="0" smtClean="0"/>
              <a:t>, 1 </a:t>
            </a:r>
            <a:r>
              <a:rPr lang="fr-FR" sz="1400" dirty="0" err="1" smtClean="0"/>
              <a:t>tph</a:t>
            </a:r>
            <a:r>
              <a:rPr lang="fr-FR" sz="1400" dirty="0" smtClean="0"/>
              <a:t> </a:t>
            </a:r>
            <a:r>
              <a:rPr lang="fr-FR" sz="1400" dirty="0" err="1" smtClean="0"/>
              <a:t>waste</a:t>
            </a:r>
            <a:r>
              <a:rPr lang="fr-FR" sz="1400" dirty="0" smtClean="0"/>
              <a:t> water)</a:t>
            </a:r>
            <a:endParaRPr lang="fr-FR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 Lab</a:t>
            </a:r>
            <a:endParaRPr lang="en-US" dirty="0"/>
          </a:p>
        </p:txBody>
      </p:sp>
      <p:pic>
        <p:nvPicPr>
          <p:cNvPr id="8194" name="Picture 2" descr="C:\Users\momotich\Desktop\Photos 09052016\20160509_1328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0" y="1052736"/>
            <a:ext cx="2763324" cy="14337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omotich\Desktop\Photos 09052016\20160509_1327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4" y="1052736"/>
            <a:ext cx="2763324" cy="14337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momotich\Desktop\Photos 09052016\20160509_1327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144" y="1059164"/>
            <a:ext cx="2763324" cy="14337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momotich\Desktop\Photos 09052016\20160509_1328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72" y="2708920"/>
            <a:ext cx="1950764" cy="3468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momotich\Desktop\Photos 09052016\20160509_13282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712" y="2708920"/>
            <a:ext cx="1963451" cy="34905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635794" y="2431921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>
                <a:latin typeface="Arial" pitchFamily="34" charset="0"/>
                <a:cs typeface="Arial" pitchFamily="34" charset="0"/>
              </a:rPr>
              <a:t>Calorimeter</a:t>
            </a:r>
            <a:endParaRPr lang="fr-FR" sz="12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090746" y="2420888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smtClean="0">
                <a:latin typeface="Arial" pitchFamily="34" charset="0"/>
                <a:cs typeface="Arial" pitchFamily="34" charset="0"/>
              </a:rPr>
              <a:t>Flash point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665400" y="6168317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 err="1" smtClean="0">
                <a:latin typeface="Arial" pitchFamily="34" charset="0"/>
                <a:cs typeface="Arial" pitchFamily="34" charset="0"/>
              </a:rPr>
              <a:t>Viscosimeter</a:t>
            </a:r>
            <a:endParaRPr lang="fr-FR" sz="12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585720" y="6183307"/>
            <a:ext cx="1359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smtClean="0">
                <a:latin typeface="Arial" pitchFamily="34" charset="0"/>
                <a:cs typeface="Arial" pitchFamily="34" charset="0"/>
              </a:rPr>
              <a:t>Potentiomètre  for S and F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3568079" y="2431921"/>
            <a:ext cx="18169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i="1" dirty="0" err="1" smtClean="0">
                <a:latin typeface="Arial" pitchFamily="34" charset="0"/>
                <a:cs typeface="Arial" pitchFamily="34" charset="0"/>
              </a:rPr>
              <a:t>Spectro-photomètre</a:t>
            </a:r>
            <a:endParaRPr lang="fr-FR" sz="1200" i="1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01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8483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/ </a:t>
            </a:r>
            <a:r>
              <a:rPr lang="en-US" dirty="0" smtClean="0"/>
              <a:t>Organization 2/2</a:t>
            </a:r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8" y="1206477"/>
            <a:ext cx="7364115" cy="5165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8464" y="1340768"/>
            <a:ext cx="1584176" cy="648072"/>
          </a:xfrm>
          <a:prstGeom prst="wedgeRectCallout">
            <a:avLst>
              <a:gd name="adj1" fmla="val 111301"/>
              <a:gd name="adj2" fmla="val 1241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Post  3 CCR and </a:t>
            </a:r>
            <a:r>
              <a:rPr lang="fr-FR" sz="1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Lab</a:t>
            </a:r>
            <a:endParaRPr lang="fr-FR" sz="14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fr-F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Change point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454" y="4523513"/>
            <a:ext cx="1423153" cy="504056"/>
          </a:xfrm>
          <a:prstGeom prst="wedgeRectCallout">
            <a:avLst>
              <a:gd name="adj1" fmla="val 240293"/>
              <a:gd name="adj2" fmla="val 27967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Post  1: </a:t>
            </a:r>
            <a:r>
              <a:rPr lang="fr-FR" sz="14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Liquid</a:t>
            </a:r>
            <a:r>
              <a:rPr lang="fr-F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AF installation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37376" y="1844824"/>
            <a:ext cx="1423153" cy="504056"/>
          </a:xfrm>
          <a:prstGeom prst="wedgeRectCallout">
            <a:avLst>
              <a:gd name="adj1" fmla="val -116350"/>
              <a:gd name="adj2" fmla="val 390101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Post  2: Solid AF installation</a:t>
            </a:r>
          </a:p>
        </p:txBody>
      </p:sp>
    </p:spTree>
    <p:extLst>
      <p:ext uri="{BB962C8B-B14F-4D97-AF65-F5344CB8AC3E}">
        <p14:creationId xmlns="" xmlns:p14="http://schemas.microsoft.com/office/powerpoint/2010/main" val="2639311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800" dirty="0" err="1" smtClean="0">
                <a:latin typeface="Arial" charset="0"/>
                <a:cs typeface="Arial" charset="0"/>
              </a:rPr>
              <a:t>Important</a:t>
            </a:r>
            <a:r>
              <a:rPr lang="de-CH" sz="2800" dirty="0" smtClean="0">
                <a:latin typeface="Arial" charset="0"/>
                <a:cs typeface="Arial" charset="0"/>
              </a:rPr>
              <a:t> !!		</a:t>
            </a:r>
            <a:r>
              <a:rPr lang="de-CH" dirty="0" smtClean="0">
                <a:latin typeface="Arial" charset="0"/>
                <a:cs typeface="Arial" charset="0"/>
              </a:rPr>
              <a:t>	</a:t>
            </a:r>
            <a:r>
              <a:rPr lang="de-CH" dirty="0">
                <a:latin typeface="Arial" charset="0"/>
                <a:cs typeface="Arial" charset="0"/>
              </a:rPr>
              <a:t>	</a:t>
            </a:r>
            <a:endParaRPr lang="de-CH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grpSp>
        <p:nvGrpSpPr>
          <p:cNvPr id="15363" name="Group 6"/>
          <p:cNvGrpSpPr>
            <a:grpSpLocks/>
          </p:cNvGrpSpPr>
          <p:nvPr/>
        </p:nvGrpSpPr>
        <p:grpSpPr bwMode="auto">
          <a:xfrm>
            <a:off x="5029200" y="3644900"/>
            <a:ext cx="2209800" cy="2438400"/>
            <a:chOff x="5029200" y="3581400"/>
            <a:chExt cx="2209800" cy="2438400"/>
          </a:xfrm>
        </p:grpSpPr>
        <p:pic>
          <p:nvPicPr>
            <p:cNvPr id="15392" name="Picture 7" descr="BD05400_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338" y="4303713"/>
              <a:ext cx="1306512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3" name="Rectangle 29"/>
            <p:cNvSpPr>
              <a:spLocks noChangeArrowheads="1"/>
            </p:cNvSpPr>
            <p:nvPr/>
          </p:nvSpPr>
          <p:spPr bwMode="auto">
            <a:xfrm>
              <a:off x="5029200" y="3581400"/>
              <a:ext cx="2209800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15394" name="Rectangle 8"/>
            <p:cNvSpPr>
              <a:spLocks noChangeArrowheads="1"/>
            </p:cNvSpPr>
            <p:nvPr/>
          </p:nvSpPr>
          <p:spPr bwMode="auto">
            <a:xfrm>
              <a:off x="5113338" y="3581400"/>
              <a:ext cx="2125662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/>
                <a:t>Stay with your group, do not</a:t>
              </a:r>
            </a:p>
            <a:p>
              <a:r>
                <a:rPr lang="de-CH">
                  <a:solidFill>
                    <a:srgbClr val="FF0000"/>
                  </a:solidFill>
                </a:rPr>
                <a:t>	</a:t>
              </a:r>
              <a:r>
                <a:rPr lang="de-CH"/>
                <a:t>explore!              </a:t>
              </a:r>
            </a:p>
          </p:txBody>
        </p:sp>
      </p:grpSp>
      <p:grpSp>
        <p:nvGrpSpPr>
          <p:cNvPr id="15364" name="Group 7"/>
          <p:cNvGrpSpPr>
            <a:grpSpLocks/>
          </p:cNvGrpSpPr>
          <p:nvPr/>
        </p:nvGrpSpPr>
        <p:grpSpPr bwMode="auto">
          <a:xfrm>
            <a:off x="7315200" y="3644900"/>
            <a:ext cx="2209800" cy="2438400"/>
            <a:chOff x="7315200" y="3581400"/>
            <a:chExt cx="2209800" cy="2438400"/>
          </a:xfrm>
        </p:grpSpPr>
        <p:pic>
          <p:nvPicPr>
            <p:cNvPr id="15389" name="Picture 5" descr="fragen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1272" y="3657600"/>
              <a:ext cx="1562100" cy="156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90" name="Rectangle 30"/>
            <p:cNvSpPr>
              <a:spLocks noChangeArrowheads="1"/>
            </p:cNvSpPr>
            <p:nvPr/>
          </p:nvSpPr>
          <p:spPr bwMode="auto">
            <a:xfrm>
              <a:off x="7315200" y="3581400"/>
              <a:ext cx="2030413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15391" name="Rectangle 9"/>
            <p:cNvSpPr>
              <a:spLocks noChangeArrowheads="1"/>
            </p:cNvSpPr>
            <p:nvPr/>
          </p:nvSpPr>
          <p:spPr bwMode="auto">
            <a:xfrm>
              <a:off x="7467600" y="5027613"/>
              <a:ext cx="2057400" cy="923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/>
                <a:t>Any questions?</a:t>
              </a:r>
            </a:p>
            <a:p>
              <a:r>
                <a:rPr lang="de-CH"/>
                <a:t>Please ask your group leader!</a:t>
              </a:r>
            </a:p>
          </p:txBody>
        </p:sp>
      </p:grpSp>
      <p:grpSp>
        <p:nvGrpSpPr>
          <p:cNvPr id="15365" name="Group 2"/>
          <p:cNvGrpSpPr>
            <a:grpSpLocks/>
          </p:cNvGrpSpPr>
          <p:nvPr/>
        </p:nvGrpSpPr>
        <p:grpSpPr bwMode="auto">
          <a:xfrm>
            <a:off x="5029200" y="1136650"/>
            <a:ext cx="2209800" cy="2438400"/>
            <a:chOff x="5029200" y="990600"/>
            <a:chExt cx="2209800" cy="2438400"/>
          </a:xfrm>
        </p:grpSpPr>
        <p:pic>
          <p:nvPicPr>
            <p:cNvPr id="15386" name="Picture 10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3863" y="2000250"/>
              <a:ext cx="1201737" cy="1352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5387" name="Rectangle 22"/>
            <p:cNvSpPr>
              <a:spLocks noChangeArrowheads="1"/>
            </p:cNvSpPr>
            <p:nvPr/>
          </p:nvSpPr>
          <p:spPr bwMode="auto">
            <a:xfrm>
              <a:off x="5029200" y="990600"/>
              <a:ext cx="2209800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15388" name="Rectangle 11"/>
            <p:cNvSpPr>
              <a:spLocks noChangeArrowheads="1"/>
            </p:cNvSpPr>
            <p:nvPr/>
          </p:nvSpPr>
          <p:spPr bwMode="auto">
            <a:xfrm>
              <a:off x="5168900" y="1187450"/>
              <a:ext cx="1944688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 dirty="0" err="1"/>
                <a:t>Please</a:t>
              </a:r>
              <a:r>
                <a:rPr lang="de-CH" dirty="0"/>
                <a:t> do not </a:t>
              </a:r>
              <a:r>
                <a:rPr lang="de-CH" dirty="0" err="1"/>
                <a:t>touch</a:t>
              </a:r>
              <a:r>
                <a:rPr lang="de-CH" dirty="0"/>
                <a:t> </a:t>
              </a:r>
              <a:r>
                <a:rPr lang="de-CH" dirty="0" err="1"/>
                <a:t>anything</a:t>
              </a:r>
              <a:r>
                <a:rPr lang="de-CH" dirty="0"/>
                <a:t>!</a:t>
              </a:r>
            </a:p>
          </p:txBody>
        </p:sp>
      </p:grpSp>
      <p:grpSp>
        <p:nvGrpSpPr>
          <p:cNvPr id="15366" name="Group 1"/>
          <p:cNvGrpSpPr>
            <a:grpSpLocks/>
          </p:cNvGrpSpPr>
          <p:nvPr/>
        </p:nvGrpSpPr>
        <p:grpSpPr bwMode="auto">
          <a:xfrm>
            <a:off x="560388" y="1136650"/>
            <a:ext cx="4392612" cy="2438400"/>
            <a:chOff x="560512" y="990600"/>
            <a:chExt cx="4392488" cy="2438400"/>
          </a:xfrm>
        </p:grpSpPr>
        <p:sp>
          <p:nvSpPr>
            <p:cNvPr id="15381" name="Rectangle 21"/>
            <p:cNvSpPr>
              <a:spLocks noChangeArrowheads="1"/>
            </p:cNvSpPr>
            <p:nvPr/>
          </p:nvSpPr>
          <p:spPr bwMode="auto">
            <a:xfrm>
              <a:off x="560512" y="990600"/>
              <a:ext cx="4392488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pic>
          <p:nvPicPr>
            <p:cNvPr id="15382" name="Picture 5" descr="Gebot Hel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363" y="1147763"/>
              <a:ext cx="1152525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3" name="Picture 4" descr="Gebot Augenschutz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713" y="1147763"/>
              <a:ext cx="1155700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4" name="Picture 20" descr="Wekam35t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3138" y="1147763"/>
              <a:ext cx="1143000" cy="115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5" name="Rectangle 12"/>
            <p:cNvSpPr>
              <a:spLocks noChangeArrowheads="1"/>
            </p:cNvSpPr>
            <p:nvPr/>
          </p:nvSpPr>
          <p:spPr bwMode="auto">
            <a:xfrm>
              <a:off x="723900" y="2559050"/>
              <a:ext cx="3962400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/>
                <a:t>Wear always helmet, eye protection and high visibility vest!</a:t>
              </a:r>
            </a:p>
          </p:txBody>
        </p:sp>
      </p:grpSp>
      <p:grpSp>
        <p:nvGrpSpPr>
          <p:cNvPr id="15367" name="Group 3"/>
          <p:cNvGrpSpPr>
            <a:grpSpLocks/>
          </p:cNvGrpSpPr>
          <p:nvPr/>
        </p:nvGrpSpPr>
        <p:grpSpPr bwMode="auto">
          <a:xfrm>
            <a:off x="7315200" y="1136650"/>
            <a:ext cx="2030413" cy="2438400"/>
            <a:chOff x="7315200" y="990600"/>
            <a:chExt cx="2030413" cy="2438400"/>
          </a:xfrm>
        </p:grpSpPr>
        <p:pic>
          <p:nvPicPr>
            <p:cNvPr id="15377" name="Picture 2" descr="4933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0" y="1371600"/>
              <a:ext cx="1219200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8" name="Picture 3" descr="CLASSIC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9344" y="1136650"/>
              <a:ext cx="1220788" cy="779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9" name="Rectangle 23"/>
            <p:cNvSpPr>
              <a:spLocks noChangeArrowheads="1"/>
            </p:cNvSpPr>
            <p:nvPr/>
          </p:nvSpPr>
          <p:spPr bwMode="auto">
            <a:xfrm>
              <a:off x="7315200" y="990600"/>
              <a:ext cx="2030413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15380" name="Rectangle 13"/>
            <p:cNvSpPr>
              <a:spLocks noChangeArrowheads="1"/>
            </p:cNvSpPr>
            <p:nvPr/>
          </p:nvSpPr>
          <p:spPr bwMode="auto">
            <a:xfrm>
              <a:off x="7467600" y="2635250"/>
              <a:ext cx="1878013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/>
                <a:t>Wear solid footwear!</a:t>
              </a:r>
            </a:p>
          </p:txBody>
        </p:sp>
      </p:grpSp>
      <p:grpSp>
        <p:nvGrpSpPr>
          <p:cNvPr id="15368" name="Group 4"/>
          <p:cNvGrpSpPr>
            <a:grpSpLocks/>
          </p:cNvGrpSpPr>
          <p:nvPr/>
        </p:nvGrpSpPr>
        <p:grpSpPr bwMode="auto">
          <a:xfrm>
            <a:off x="560388" y="3644900"/>
            <a:ext cx="2106612" cy="2438400"/>
            <a:chOff x="560512" y="3581400"/>
            <a:chExt cx="2106488" cy="2438400"/>
          </a:xfrm>
        </p:grpSpPr>
        <p:pic>
          <p:nvPicPr>
            <p:cNvPr id="15374" name="Picture 15" descr="V_GLEISE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572000"/>
              <a:ext cx="1295400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5" name="Rectangle 27"/>
            <p:cNvSpPr>
              <a:spLocks noChangeArrowheads="1"/>
            </p:cNvSpPr>
            <p:nvPr/>
          </p:nvSpPr>
          <p:spPr bwMode="auto">
            <a:xfrm>
              <a:off x="560512" y="3581400"/>
              <a:ext cx="2106488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15376" name="Rectangle 14"/>
            <p:cNvSpPr>
              <a:spLocks noChangeArrowheads="1"/>
            </p:cNvSpPr>
            <p:nvPr/>
          </p:nvSpPr>
          <p:spPr bwMode="auto">
            <a:xfrm>
              <a:off x="879475" y="3608388"/>
              <a:ext cx="1558925" cy="646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/>
                <a:t>Do not cross the railways!</a:t>
              </a:r>
            </a:p>
          </p:txBody>
        </p:sp>
      </p:grpSp>
      <p:grpSp>
        <p:nvGrpSpPr>
          <p:cNvPr id="15369" name="Group 5"/>
          <p:cNvGrpSpPr>
            <a:grpSpLocks/>
          </p:cNvGrpSpPr>
          <p:nvPr/>
        </p:nvGrpSpPr>
        <p:grpSpPr bwMode="auto">
          <a:xfrm>
            <a:off x="2743200" y="3644900"/>
            <a:ext cx="2209800" cy="2438400"/>
            <a:chOff x="2743200" y="3581400"/>
            <a:chExt cx="2209800" cy="2438400"/>
          </a:xfrm>
        </p:grpSpPr>
        <p:pic>
          <p:nvPicPr>
            <p:cNvPr id="15371" name="Picture 19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657600"/>
              <a:ext cx="1487488" cy="1393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372" name="Rectangle 28"/>
            <p:cNvSpPr>
              <a:spLocks noChangeArrowheads="1"/>
            </p:cNvSpPr>
            <p:nvPr/>
          </p:nvSpPr>
          <p:spPr bwMode="auto">
            <a:xfrm>
              <a:off x="2743200" y="3581400"/>
              <a:ext cx="2209800" cy="24384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CH"/>
            </a:p>
          </p:txBody>
        </p:sp>
        <p:sp>
          <p:nvSpPr>
            <p:cNvPr id="15373" name="Rectangle 18"/>
            <p:cNvSpPr>
              <a:spLocks noChangeArrowheads="1"/>
            </p:cNvSpPr>
            <p:nvPr/>
          </p:nvSpPr>
          <p:spPr bwMode="auto">
            <a:xfrm>
              <a:off x="3008313" y="5114925"/>
              <a:ext cx="1603375" cy="646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de-CH"/>
                <a:t>Please do not smoke!</a:t>
              </a:r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6240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3"/>
            <a:ext cx="8785223" cy="3708708"/>
          </a:xfrm>
        </p:spPr>
        <p:txBody>
          <a:bodyPr/>
          <a:lstStyle/>
          <a:p>
            <a:r>
              <a:rPr lang="en-US" dirty="0" smtClean="0"/>
              <a:t>No use of cell phones (calls / texting), except for taking pictures</a:t>
            </a:r>
          </a:p>
          <a:p>
            <a:r>
              <a:rPr lang="en-US" dirty="0" smtClean="0"/>
              <a:t>Watch out for traffic / vehicles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Important !!</a:t>
            </a:r>
            <a:endParaRPr lang="en-US" sz="28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8984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60388" y="1124742"/>
            <a:ext cx="9001124" cy="5256585"/>
          </a:xfrm>
        </p:spPr>
        <p:txBody>
          <a:bodyPr/>
          <a:lstStyle/>
          <a:p>
            <a:r>
              <a:rPr lang="en-US" dirty="0" smtClean="0"/>
              <a:t>See and understand </a:t>
            </a:r>
            <a:r>
              <a:rPr lang="en-US" u="sng" dirty="0" smtClean="0"/>
              <a:t>all AF </a:t>
            </a:r>
            <a:r>
              <a:rPr lang="en-US" u="sng" dirty="0"/>
              <a:t>feed systems and firing points</a:t>
            </a:r>
          </a:p>
          <a:p>
            <a:pPr lvl="1"/>
            <a:r>
              <a:rPr lang="en-US" dirty="0" smtClean="0"/>
              <a:t>General highlights / limitations of feed systems / firing points</a:t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give feedback/observations</a:t>
            </a:r>
            <a:endParaRPr lang="en-US" dirty="0" smtClean="0"/>
          </a:p>
          <a:p>
            <a:r>
              <a:rPr lang="en-US" u="sng" dirty="0" smtClean="0"/>
              <a:t>Detailed look at feed systems for solid AF</a:t>
            </a:r>
          </a:p>
          <a:p>
            <a:pPr lvl="1"/>
            <a:r>
              <a:rPr lang="en-US" dirty="0" smtClean="0"/>
              <a:t>Being able to draw the flow-sheet</a:t>
            </a:r>
          </a:p>
          <a:p>
            <a:pPr lvl="1"/>
            <a:r>
              <a:rPr lang="en-US" dirty="0" smtClean="0"/>
              <a:t>How is the feed rate controlled? What other controls are required to make the feeding work well?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o you see bottlenecks regarding dosing stability &amp; feed capacity?</a:t>
            </a:r>
          </a:p>
          <a:p>
            <a:pPr lvl="1"/>
            <a:r>
              <a:rPr lang="en-US" dirty="0"/>
              <a:t>How do you judge the AF quality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is the AF sampling done (RDF)</a:t>
            </a:r>
            <a:endParaRPr lang="en-US" dirty="0"/>
          </a:p>
          <a:p>
            <a:pPr lvl="1"/>
            <a:r>
              <a:rPr lang="en-US" dirty="0" smtClean="0"/>
              <a:t>Suggestions for improvement?</a:t>
            </a:r>
          </a:p>
          <a:p>
            <a:r>
              <a:rPr lang="en-US" dirty="0" smtClean="0"/>
              <a:t>Observe the </a:t>
            </a:r>
            <a:r>
              <a:rPr lang="en-US" u="sng" dirty="0" smtClean="0"/>
              <a:t>kiln operation with AF</a:t>
            </a:r>
            <a:r>
              <a:rPr lang="en-US" dirty="0" smtClean="0"/>
              <a:t> in central control room</a:t>
            </a:r>
          </a:p>
          <a:p>
            <a:r>
              <a:rPr lang="en-US" dirty="0" smtClean="0"/>
              <a:t>See the </a:t>
            </a:r>
            <a:r>
              <a:rPr lang="en-US" u="sng" dirty="0" smtClean="0"/>
              <a:t>AF lab equipment </a:t>
            </a:r>
            <a:r>
              <a:rPr lang="en-US" dirty="0" smtClean="0"/>
              <a:t>and ask about the AFR control plan </a:t>
            </a:r>
          </a:p>
          <a:p>
            <a:r>
              <a:rPr lang="en-US" dirty="0" smtClean="0"/>
              <a:t>Ask questions! 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Plant visit – Objectives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smtClean="0"/>
              <a:t>SPREAD 2016, Settat</a:t>
            </a:r>
            <a:endParaRPr lang="en-US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75520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776536" y="116632"/>
            <a:ext cx="9001000" cy="648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Settat</a:t>
            </a:r>
            <a:r>
              <a:rPr lang="en-GB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 Plant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0" y="1556792"/>
            <a:ext cx="9578126" cy="405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16496" y="2924944"/>
            <a:ext cx="1368152" cy="504056"/>
          </a:xfrm>
          <a:prstGeom prst="wedgeRectCallout">
            <a:avLst>
              <a:gd name="adj1" fmla="val 67652"/>
              <a:gd name="adj2" fmla="val 2720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Packing</a:t>
            </a:r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station and </a:t>
            </a:r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bulk</a:t>
            </a:r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loading</a:t>
            </a:r>
            <a:endParaRPr lang="fr-FR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4688" y="2381545"/>
            <a:ext cx="1368152" cy="504056"/>
          </a:xfrm>
          <a:prstGeom prst="wedgeRectCallout">
            <a:avLst>
              <a:gd name="adj1" fmla="val 67652"/>
              <a:gd name="adj2" fmla="val 2720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Kiln</a:t>
            </a:r>
            <a:endParaRPr lang="fr-FR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6976" y="1700808"/>
            <a:ext cx="1368152" cy="504056"/>
          </a:xfrm>
          <a:prstGeom prst="wedgeRectCallout">
            <a:avLst>
              <a:gd name="adj1" fmla="val 67652"/>
              <a:gd name="adj2" fmla="val 2720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Hall </a:t>
            </a:r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storage</a:t>
            </a:r>
            <a:endParaRPr lang="fr-FR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41185" y="1689724"/>
            <a:ext cx="1368152" cy="504056"/>
          </a:xfrm>
          <a:prstGeom prst="wedgeRectCallout">
            <a:avLst>
              <a:gd name="adj1" fmla="val 67652"/>
              <a:gd name="adj2" fmla="val 2720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Solid</a:t>
            </a:r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AF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820192" y="3089207"/>
            <a:ext cx="1368152" cy="504056"/>
          </a:xfrm>
          <a:prstGeom prst="wedgeRectCallout">
            <a:avLst>
              <a:gd name="adj1" fmla="val 113777"/>
              <a:gd name="adj2" fmla="val 220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Liquid</a:t>
            </a:r>
            <a:r>
              <a:rPr lang="fr-FR" sz="11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AF</a:t>
            </a:r>
          </a:p>
        </p:txBody>
      </p:sp>
    </p:spTree>
    <p:extLst>
      <p:ext uri="{BB962C8B-B14F-4D97-AF65-F5344CB8AC3E}">
        <p14:creationId xmlns="" xmlns:p14="http://schemas.microsoft.com/office/powerpoint/2010/main" val="37543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5B633-6863-4B84-8019-F125347A66EC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SPREAD 2016, Settat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340768"/>
            <a:ext cx="9429750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76536" y="116632"/>
            <a:ext cx="9001000" cy="64807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Arial" pitchFamily="34" charset="0"/>
                <a:cs typeface="Arial" pitchFamily="34" charset="0"/>
              </a:rPr>
              <a:t>Limestone quarry</a:t>
            </a:r>
          </a:p>
        </p:txBody>
      </p:sp>
    </p:spTree>
    <p:extLst>
      <p:ext uri="{BB962C8B-B14F-4D97-AF65-F5344CB8AC3E}">
        <p14:creationId xmlns="" xmlns:p14="http://schemas.microsoft.com/office/powerpoint/2010/main" val="1531887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04528" y="1412776"/>
            <a:ext cx="8618537" cy="2874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819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04528" y="620688"/>
            <a:ext cx="8623300" cy="746125"/>
          </a:xfrm>
          <a:ln w="12700">
            <a:solidFill>
              <a:schemeClr val="accent2"/>
            </a:solidFill>
          </a:ln>
        </p:spPr>
        <p:txBody>
          <a:bodyPr/>
          <a:lstStyle/>
          <a:p>
            <a:pPr algn="ctr"/>
            <a:r>
              <a:rPr lang="en-US" sz="3200" u="sng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SETTAT PLANT </a:t>
            </a:r>
            <a:endParaRPr lang="en-US" sz="3200" dirty="0" smtClean="0">
              <a:solidFill>
                <a:schemeClr val="accent2"/>
              </a:solidFill>
              <a:latin typeface="Arial" charset="0"/>
              <a:cs typeface="Arial" charset="0"/>
            </a:endParaRP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68624" y="4489450"/>
            <a:ext cx="8258001" cy="1827213"/>
          </a:xfrm>
          <a:ln w="12700"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46800" tIns="46800" rIns="46800" bIns="46800" anchor="ctr"/>
          <a:lstStyle/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fr-FR" sz="2000" dirty="0" err="1" smtClean="0">
                <a:latin typeface="+mj-lt"/>
                <a:ea typeface="+mj-ea"/>
                <a:cs typeface="+mj-cs"/>
              </a:rPr>
              <a:t>Kiln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start-up 2007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Supplier: CBMI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Original design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capacity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: 4000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tpd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(Clinker production 1,2MT)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fr-FR" sz="2000" dirty="0" err="1" smtClean="0">
                <a:latin typeface="+mj-lt"/>
                <a:ea typeface="+mj-ea"/>
                <a:cs typeface="+mj-cs"/>
              </a:rPr>
              <a:t>Cement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production 1,7MT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Calciner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kiln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, 5 stages 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Char char="Ø"/>
              <a:defRPr/>
            </a:pPr>
            <a:r>
              <a:rPr lang="fr-FR" sz="2000" dirty="0" smtClean="0">
                <a:latin typeface="+mj-lt"/>
                <a:ea typeface="+mj-ea"/>
                <a:cs typeface="+mj-cs"/>
              </a:rPr>
              <a:t>2 VRM (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Raw</a:t>
            </a:r>
            <a:r>
              <a:rPr lang="fr-FR" sz="2000" dirty="0">
                <a:latin typeface="+mj-lt"/>
                <a:ea typeface="+mj-ea"/>
                <a:cs typeface="+mj-cs"/>
              </a:rPr>
              <a:t> 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et </a:t>
            </a:r>
            <a:r>
              <a:rPr lang="fr-FR" sz="2000" dirty="0" err="1" smtClean="0">
                <a:latin typeface="+mj-lt"/>
                <a:ea typeface="+mj-ea"/>
                <a:cs typeface="+mj-cs"/>
              </a:rPr>
              <a:t>Cement</a:t>
            </a:r>
            <a:r>
              <a:rPr lang="fr-FR" sz="2000" dirty="0" smtClean="0">
                <a:latin typeface="+mj-lt"/>
                <a:ea typeface="+mj-ea"/>
                <a:cs typeface="+mj-cs"/>
              </a:rPr>
              <a:t> Mills)</a:t>
            </a:r>
            <a:endParaRPr lang="fr-FR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PEATINGAGENDA" val="-1"/>
  <p:tag name="VERSINFO" val="GEO1005"/>
  <p:tag name="LANGUAGE" val="1033"/>
  <p:tag name="BRAND" val="1"/>
  <p:tag name="LOGO" val="1"/>
  <p:tag name="TITLEBANDCOLOR" val="1"/>
  <p:tag name="DATE" val="2015-11-23"/>
  <p:tag name="CLASSIFICATION" val="0"/>
  <p:tag name="COPYRIGHTYEAR" val="2015"/>
  <p:tag name="LEGALTEXT" val="Holcim Technology Lt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ineHid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Running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imTex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TitleBand"/>
</p:tagLst>
</file>

<file path=ppt/theme/theme1.xml><?xml version="1.0" encoding="utf-8"?>
<a:theme xmlns:a="http://schemas.openxmlformats.org/drawingml/2006/main" name="Geocycle">
  <a:themeElements>
    <a:clrScheme name="Geocycle">
      <a:dk1>
        <a:sysClr val="windowText" lastClr="000000"/>
      </a:dk1>
      <a:lt1>
        <a:sysClr val="window" lastClr="FFFFFF"/>
      </a:lt1>
      <a:dk2>
        <a:srgbClr val="22934B"/>
      </a:dk2>
      <a:lt2>
        <a:srgbClr val="8B8D8E"/>
      </a:lt2>
      <a:accent1>
        <a:srgbClr val="22934B"/>
      </a:accent1>
      <a:accent2>
        <a:srgbClr val="003D7E"/>
      </a:accent2>
      <a:accent3>
        <a:srgbClr val="F38F1D"/>
      </a:accent3>
      <a:accent4>
        <a:srgbClr val="753F00"/>
      </a:accent4>
      <a:accent5>
        <a:srgbClr val="8A7967"/>
      </a:accent5>
      <a:accent6>
        <a:srgbClr val="B20838"/>
      </a:accent6>
      <a:hlink>
        <a:srgbClr val="0000FF"/>
      </a:hlink>
      <a:folHlink>
        <a:srgbClr val="800080"/>
      </a:folHlink>
    </a:clrScheme>
    <a:fontScheme name="Holci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B8D8E"/>
        </a:solidFill>
        <a:ln>
          <a:noFill/>
        </a:ln>
      </a:spPr>
      <a:bodyPr rtlCol="0" anchor="ctr"/>
      <a:lstStyle>
        <a:defPPr algn="ctr">
          <a:defRPr sz="2000" dirty="0" err="1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8B8D8E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>
    <a:extraClrScheme>
      <a:clrScheme name="Geocycle">
        <a:dk1>
          <a:sysClr val="windowText" lastClr="000000"/>
        </a:dk1>
        <a:lt1>
          <a:sysClr val="window" lastClr="FFFFFF"/>
        </a:lt1>
        <a:dk2>
          <a:srgbClr val="22934B"/>
        </a:dk2>
        <a:lt2>
          <a:srgbClr val="8B8D8E"/>
        </a:lt2>
        <a:accent1>
          <a:srgbClr val="22934B"/>
        </a:accent1>
        <a:accent2>
          <a:srgbClr val="003D7E"/>
        </a:accent2>
        <a:accent3>
          <a:srgbClr val="F38F1D"/>
        </a:accent3>
        <a:accent4>
          <a:srgbClr val="753F00"/>
        </a:accent4>
        <a:accent5>
          <a:srgbClr val="8A7967"/>
        </a:accent5>
        <a:accent6>
          <a:srgbClr val="B20838"/>
        </a:accent6>
        <a:hlink>
          <a:srgbClr val="0000FF"/>
        </a:hlink>
        <a:folHlink>
          <a:srgbClr val="800080"/>
        </a:folHlink>
      </a:clrScheme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574</Words>
  <Application>Microsoft Office PowerPoint</Application>
  <PresentationFormat>A4 Paper (210x297 mm)</PresentationFormat>
  <Paragraphs>202</Paragraphs>
  <Slides>24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Geocycle</vt:lpstr>
      <vt:lpstr>Acrobat Document</vt:lpstr>
      <vt:lpstr>Plant visit – AFR Installations</vt:lpstr>
      <vt:lpstr>Timing / Organization 1/2</vt:lpstr>
      <vt:lpstr>Timing / Organization 2/2</vt:lpstr>
      <vt:lpstr>Important !!    </vt:lpstr>
      <vt:lpstr>Important !!</vt:lpstr>
      <vt:lpstr>Plant visit – Objectives</vt:lpstr>
      <vt:lpstr>Slide 7</vt:lpstr>
      <vt:lpstr>Slide 8</vt:lpstr>
      <vt:lpstr>SETTAT PLANT </vt:lpstr>
      <vt:lpstr>Kiln KPIs A2015</vt:lpstr>
      <vt:lpstr>AFR KPIs    A2015  B2016  </vt:lpstr>
      <vt:lpstr>Development of AFR KPIs – Plant long term strategy</vt:lpstr>
      <vt:lpstr>Pre-processing Platform Information </vt:lpstr>
      <vt:lpstr>Plateforme Ecoval (Geocycle)</vt:lpstr>
      <vt:lpstr>Feed Systems</vt:lpstr>
      <vt:lpstr>Feed System – Solid AF</vt:lpstr>
      <vt:lpstr>Feed System – Solid AF</vt:lpstr>
      <vt:lpstr>Solid AFR Installations</vt:lpstr>
      <vt:lpstr>Solid AFR Installations</vt:lpstr>
      <vt:lpstr>Feed System – Liquids</vt:lpstr>
      <vt:lpstr>Feed System – Liquids</vt:lpstr>
      <vt:lpstr>Liquid AFR Installations</vt:lpstr>
      <vt:lpstr>AF Lab</vt:lpstr>
      <vt:lpstr>Slide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Co-processing Case Study 2</dc:title>
  <dc:creator>Rupinder Singh Phougat</dc:creator>
  <cp:lastModifiedBy>template</cp:lastModifiedBy>
  <cp:revision>121</cp:revision>
  <dcterms:created xsi:type="dcterms:W3CDTF">2011-11-16T15:12:32Z</dcterms:created>
  <dcterms:modified xsi:type="dcterms:W3CDTF">2016-05-09T14:22:07Z</dcterms:modified>
</cp:coreProperties>
</file>